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8" r:id="rId7"/>
    <p:sldId id="262" r:id="rId8"/>
    <p:sldId id="263" r:id="rId9"/>
    <p:sldId id="264" r:id="rId10"/>
    <p:sldId id="267" r:id="rId11"/>
    <p:sldId id="265" r:id="rId12"/>
  </p:sldIdLst>
  <p:sldSz cx="9144000" cy="6858000" type="overhead"/>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11" autoAdjust="0"/>
    <p:restoredTop sz="78143" autoAdjust="0"/>
  </p:normalViewPr>
  <p:slideViewPr>
    <p:cSldViewPr>
      <p:cViewPr varScale="1">
        <p:scale>
          <a:sx n="57" d="100"/>
          <a:sy n="57" d="100"/>
        </p:scale>
        <p:origin x="-774"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22531"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22532"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22533"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FEDB5531-2ABA-464A-A108-2DBAD3182AE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11267"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13316" name="Rectangle 4"/>
          <p:cNvSpPr>
            <a:spLocks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11271"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785445B9-C4C5-45DB-A324-42553ACBCB2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92ADFC0A-9518-4E56-A3B1-1C9548BDDDFF}" type="slidenum">
              <a:rPr lang="en-US" smtClean="0"/>
              <a:pPr/>
              <a:t>1</a:t>
            </a:fld>
            <a:endParaRPr lang="en-US" smtClean="0"/>
          </a:p>
        </p:txBody>
      </p:sp>
      <p:sp>
        <p:nvSpPr>
          <p:cNvPr id="14339" name="Rectangle 2"/>
          <p:cNvSpPr>
            <a:spLocks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F8EDE3C-2924-4DA7-B886-98D02C7A04C2}" type="slidenum">
              <a:rPr lang="en-US" smtClean="0"/>
              <a:pPr/>
              <a:t>10</a:t>
            </a:fld>
            <a:endParaRPr lang="en-US" smtClean="0"/>
          </a:p>
        </p:txBody>
      </p:sp>
      <p:sp>
        <p:nvSpPr>
          <p:cNvPr id="23555" name="Rectangle 2"/>
          <p:cNvSpPr>
            <a:spLocks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99615778-C68A-425F-AA93-C30CC8F6B774}" type="slidenum">
              <a:rPr lang="en-US" smtClean="0"/>
              <a:pPr/>
              <a:t>2</a:t>
            </a:fld>
            <a:endParaRPr lang="en-US" smtClean="0"/>
          </a:p>
        </p:txBody>
      </p:sp>
      <p:sp>
        <p:nvSpPr>
          <p:cNvPr id="15363" name="Rectangle 2"/>
          <p:cNvSpPr>
            <a:spLocks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6C809911-9BED-40F6-B98C-270AEC5745DE}" type="slidenum">
              <a:rPr lang="en-US" smtClean="0"/>
              <a:pPr/>
              <a:t>3</a:t>
            </a:fld>
            <a:endParaRPr lang="en-US" smtClean="0"/>
          </a:p>
        </p:txBody>
      </p:sp>
      <p:sp>
        <p:nvSpPr>
          <p:cNvPr id="16387" name="Rectangle 2"/>
          <p:cNvSpPr>
            <a:spLocks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6F634E4F-6065-473D-962E-764113C9F7E6}" type="slidenum">
              <a:rPr lang="en-US" smtClean="0"/>
              <a:pPr/>
              <a:t>4</a:t>
            </a:fld>
            <a:endParaRPr lang="en-US" smtClean="0"/>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54EE6FE-9818-41C3-B6F0-97C7CF15F1BB}" type="slidenum">
              <a:rPr lang="en-US" smtClean="0"/>
              <a:pPr/>
              <a:t>5</a:t>
            </a:fld>
            <a:endParaRPr lang="en-US" smtClean="0"/>
          </a:p>
        </p:txBody>
      </p:sp>
      <p:sp>
        <p:nvSpPr>
          <p:cNvPr id="18435" name="Rectangle 2"/>
          <p:cNvSpPr>
            <a:spLocks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11505FE-697E-4635-BC23-EB765C1ED77B}" type="slidenum">
              <a:rPr lang="en-US" smtClean="0"/>
              <a:pPr/>
              <a:t>6</a:t>
            </a:fld>
            <a:endParaRPr lang="en-US" smtClean="0"/>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EF46A388-88BB-42F4-BEE0-7F4F4DC158FA}" type="slidenum">
              <a:rPr lang="en-US" smtClean="0"/>
              <a:pPr/>
              <a:t>7</a:t>
            </a:fld>
            <a:endParaRPr lang="en-US" smtClean="0"/>
          </a:p>
        </p:txBody>
      </p:sp>
      <p:sp>
        <p:nvSpPr>
          <p:cNvPr id="20483" name="Rectangle 2"/>
          <p:cNvSpPr>
            <a:spLocks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FB4F15E2-FF6F-41EB-9C2A-B6748DB17125}" type="slidenum">
              <a:rPr lang="en-US" smtClean="0"/>
              <a:pPr/>
              <a:t>8</a:t>
            </a:fld>
            <a:endParaRPr lang="en-US" smtClean="0"/>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65D837AF-6DE9-481B-9B2D-72C4C0622611}" type="slidenum">
              <a:rPr lang="en-US" smtClean="0"/>
              <a:pPr/>
              <a:t>9</a:t>
            </a:fld>
            <a:endParaRPr lang="en-US" smtClean="0"/>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b="1" smtClean="0"/>
              <a:t>Answer Key:  A - Plain Whorl, B – Double Loop Whorl, C – Radial Loop, D – Tented Arch, E – Plain Arch</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271" y="2130426"/>
            <a:ext cx="7773458"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65" y="3886200"/>
            <a:ext cx="6400271"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EB7478-2AF9-4701-B871-F83B4BC9739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C802929-1F45-441C-A0C7-A8428BEBDE1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136" y="274639"/>
            <a:ext cx="2057135"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729" y="274639"/>
            <a:ext cx="604440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497BA1-E248-4695-A617-86C74EAD911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990797B-A778-428B-A4D6-E474EA7E4BE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136"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136"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E60353-6927-4986-B60A-78E42120EAB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730" y="1600201"/>
            <a:ext cx="405077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1600201"/>
            <a:ext cx="405077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5EF28E9-5F0D-4FB2-B0C7-078E7DE05F3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729"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729"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761" y="1535113"/>
            <a:ext cx="404151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4761" y="2174875"/>
            <a:ext cx="404151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FE94514-F7D1-432A-A7FF-EDD78F7EABD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7FC6BF1-B4C8-46F4-9AA6-1F1359F8DAE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350C271-A5F5-4EDA-A99B-2FD0EF860B9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729"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452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729"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A98AD8C-5922-45F9-9A3E-88AF7EC110C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553" y="4800600"/>
            <a:ext cx="548613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553" y="612775"/>
            <a:ext cx="548613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553" y="5367338"/>
            <a:ext cx="548613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2542467-10EE-4B31-994E-6FE4808614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4383293-49A0-4400-B44A-BACE6A297B9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1270000" y="5486400"/>
            <a:ext cx="6402388" cy="609600"/>
          </a:xfrm>
        </p:spPr>
        <p:txBody>
          <a:bodyPr/>
          <a:lstStyle/>
          <a:p>
            <a:pPr eaLnBrk="1" hangingPunct="1"/>
            <a:r>
              <a:rPr lang="en-US" smtClean="0">
                <a:latin typeface="Times New Roman" pitchFamily="18" charset="0"/>
              </a:rPr>
              <a:t>8</a:t>
            </a:r>
            <a:r>
              <a:rPr lang="en-US" baseline="30000" smtClean="0">
                <a:latin typeface="Times New Roman" pitchFamily="18" charset="0"/>
              </a:rPr>
              <a:t>th</a:t>
            </a:r>
            <a:r>
              <a:rPr lang="en-US" smtClean="0">
                <a:latin typeface="Times New Roman" pitchFamily="18" charset="0"/>
              </a:rPr>
              <a:t> Grade Forensic Science</a:t>
            </a:r>
          </a:p>
        </p:txBody>
      </p:sp>
      <p:pic>
        <p:nvPicPr>
          <p:cNvPr id="2051" name="Picture 5" descr="j0241179"/>
          <p:cNvPicPr>
            <a:picLocks noChangeAspect="1" noChangeArrowheads="1"/>
          </p:cNvPicPr>
          <p:nvPr/>
        </p:nvPicPr>
        <p:blipFill>
          <a:blip r:embed="rId3" cstate="print"/>
          <a:srcRect/>
          <a:stretch>
            <a:fillRect/>
          </a:stretch>
        </p:blipFill>
        <p:spPr bwMode="auto">
          <a:xfrm>
            <a:off x="2032000" y="381000"/>
            <a:ext cx="2362200" cy="2362200"/>
          </a:xfrm>
          <a:prstGeom prst="rect">
            <a:avLst/>
          </a:prstGeom>
          <a:noFill/>
          <a:ln w="9525">
            <a:noFill/>
            <a:miter lim="800000"/>
            <a:headEnd/>
            <a:tailEnd/>
          </a:ln>
        </p:spPr>
      </p:pic>
      <p:sp>
        <p:nvSpPr>
          <p:cNvPr id="2052" name="WordArt 6"/>
          <p:cNvSpPr>
            <a:spLocks noChangeArrowheads="1" noChangeShapeType="1" noTextEdit="1"/>
          </p:cNvSpPr>
          <p:nvPr/>
        </p:nvSpPr>
        <p:spPr bwMode="auto">
          <a:xfrm>
            <a:off x="444500" y="2286000"/>
            <a:ext cx="8255000" cy="2971800"/>
          </a:xfrm>
          <a:prstGeom prst="rect">
            <a:avLst/>
          </a:prstGeom>
        </p:spPr>
        <p:txBody>
          <a:bodyPr wrap="none" fromWordArt="1">
            <a:prstTxWarp prst="textPlain">
              <a:avLst>
                <a:gd name="adj" fmla="val 50000"/>
              </a:avLst>
            </a:prstTxWarp>
          </a:bodyPr>
          <a:lstStyle/>
          <a:p>
            <a:pPr algn="ctr"/>
            <a:r>
              <a:rPr lang="en-US" sz="3600" kern="10">
                <a:ln w="25400">
                  <a:solidFill>
                    <a:srgbClr val="000000"/>
                  </a:solidFill>
                  <a:round/>
                  <a:headEnd/>
                  <a:tailEnd/>
                </a:ln>
                <a:solidFill>
                  <a:srgbClr val="FF0000"/>
                </a:solidFill>
                <a:latin typeface="Cooper Black"/>
              </a:rPr>
              <a:t>Fingerprints</a:t>
            </a:r>
          </a:p>
        </p:txBody>
      </p:sp>
      <p:sp>
        <p:nvSpPr>
          <p:cNvPr id="2053" name="Text Box 7"/>
          <p:cNvSpPr txBox="1">
            <a:spLocks noChangeArrowheads="1"/>
          </p:cNvSpPr>
          <p:nvPr/>
        </p:nvSpPr>
        <p:spPr bwMode="auto">
          <a:xfrm>
            <a:off x="127000" y="6477000"/>
            <a:ext cx="3683000" cy="274638"/>
          </a:xfrm>
          <a:prstGeom prst="rect">
            <a:avLst/>
          </a:prstGeom>
          <a:noFill/>
          <a:ln w="9525">
            <a:noFill/>
            <a:miter lim="800000"/>
            <a:headEnd/>
            <a:tailEnd/>
          </a:ln>
        </p:spPr>
        <p:txBody>
          <a:bodyPr>
            <a:spAutoFit/>
          </a:bodyPr>
          <a:lstStyle/>
          <a:p>
            <a:pPr>
              <a:spcBef>
                <a:spcPct val="50000"/>
              </a:spcBef>
            </a:pPr>
            <a:r>
              <a:rPr lang="en-US" sz="1200" i="1">
                <a:latin typeface="Times New Roman" pitchFamily="18" charset="0"/>
              </a:rPr>
              <a:t>T. Trimpe 2006   http://sciencespot.net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6"/>
          <p:cNvGrpSpPr>
            <a:grpSpLocks/>
          </p:cNvGrpSpPr>
          <p:nvPr/>
        </p:nvGrpSpPr>
        <p:grpSpPr bwMode="auto">
          <a:xfrm>
            <a:off x="825500" y="304800"/>
            <a:ext cx="7270750" cy="2085975"/>
            <a:chOff x="624" y="2640"/>
            <a:chExt cx="4580" cy="1314"/>
          </a:xfrm>
        </p:grpSpPr>
        <p:sp>
          <p:nvSpPr>
            <p:cNvPr id="11274" name="Text Box 4"/>
            <p:cNvSpPr txBox="1">
              <a:spLocks noChangeArrowheads="1"/>
            </p:cNvSpPr>
            <p:nvPr/>
          </p:nvSpPr>
          <p:spPr bwMode="auto">
            <a:xfrm>
              <a:off x="624" y="2846"/>
              <a:ext cx="2832" cy="911"/>
            </a:xfrm>
            <a:prstGeom prst="rect">
              <a:avLst/>
            </a:prstGeom>
            <a:noFill/>
            <a:ln w="9525">
              <a:noFill/>
              <a:miter lim="800000"/>
              <a:headEnd/>
              <a:tailEnd/>
            </a:ln>
          </p:spPr>
          <p:txBody>
            <a:bodyPr>
              <a:spAutoFit/>
            </a:bodyPr>
            <a:lstStyle/>
            <a:p>
              <a:pPr algn="ctr">
                <a:spcBef>
                  <a:spcPct val="50000"/>
                </a:spcBef>
              </a:pPr>
              <a:r>
                <a:rPr lang="en-US" sz="4400" b="1">
                  <a:latin typeface="Times New Roman" pitchFamily="18" charset="0"/>
                </a:rPr>
                <a:t>It’s time to make</a:t>
              </a:r>
              <a:br>
                <a:rPr lang="en-US" sz="4400" b="1">
                  <a:latin typeface="Times New Roman" pitchFamily="18" charset="0"/>
                </a:rPr>
              </a:br>
              <a:r>
                <a:rPr lang="en-US" sz="4400" b="1">
                  <a:latin typeface="Times New Roman" pitchFamily="18" charset="0"/>
                </a:rPr>
                <a:t>some prints!</a:t>
              </a:r>
            </a:p>
          </p:txBody>
        </p:sp>
        <p:pic>
          <p:nvPicPr>
            <p:cNvPr id="11275" name="Picture 5" descr="j0286957"/>
            <p:cNvPicPr>
              <a:picLocks noChangeAspect="1" noChangeArrowheads="1"/>
            </p:cNvPicPr>
            <p:nvPr/>
          </p:nvPicPr>
          <p:blipFill>
            <a:blip r:embed="rId3" cstate="print"/>
            <a:srcRect/>
            <a:stretch>
              <a:fillRect/>
            </a:stretch>
          </p:blipFill>
          <p:spPr bwMode="auto">
            <a:xfrm>
              <a:off x="3696" y="2640"/>
              <a:ext cx="1508" cy="1314"/>
            </a:xfrm>
            <a:prstGeom prst="rect">
              <a:avLst/>
            </a:prstGeom>
            <a:noFill/>
            <a:ln w="9525">
              <a:noFill/>
              <a:miter lim="800000"/>
              <a:headEnd/>
              <a:tailEnd/>
            </a:ln>
          </p:spPr>
        </p:pic>
      </p:grpSp>
      <p:pic>
        <p:nvPicPr>
          <p:cNvPr id="11267" name="Picture 5" descr="fprint_good2.jpg"/>
          <p:cNvPicPr>
            <a:picLocks noChangeAspect="1"/>
          </p:cNvPicPr>
          <p:nvPr/>
        </p:nvPicPr>
        <p:blipFill>
          <a:blip r:embed="rId4" cstate="print"/>
          <a:srcRect/>
          <a:stretch>
            <a:fillRect/>
          </a:stretch>
        </p:blipFill>
        <p:spPr bwMode="auto">
          <a:xfrm>
            <a:off x="4953000" y="2895600"/>
            <a:ext cx="3352800" cy="2514600"/>
          </a:xfrm>
          <a:prstGeom prst="rect">
            <a:avLst/>
          </a:prstGeom>
          <a:noFill/>
          <a:ln w="9525">
            <a:noFill/>
            <a:miter lim="800000"/>
            <a:headEnd/>
            <a:tailEnd/>
          </a:ln>
        </p:spPr>
      </p:pic>
      <p:pic>
        <p:nvPicPr>
          <p:cNvPr id="11268" name="Picture 6" descr="fprint_not2.jpg"/>
          <p:cNvPicPr>
            <a:picLocks noChangeAspect="1"/>
          </p:cNvPicPr>
          <p:nvPr/>
        </p:nvPicPr>
        <p:blipFill>
          <a:blip r:embed="rId5" cstate="print"/>
          <a:srcRect l="6667" t="28751" r="16667" b="3751"/>
          <a:stretch>
            <a:fillRect/>
          </a:stretch>
        </p:blipFill>
        <p:spPr bwMode="auto">
          <a:xfrm>
            <a:off x="2330450" y="3886200"/>
            <a:ext cx="2012950" cy="2362200"/>
          </a:xfrm>
          <a:prstGeom prst="rect">
            <a:avLst/>
          </a:prstGeom>
          <a:noFill/>
          <a:ln w="9525">
            <a:noFill/>
            <a:miter lim="800000"/>
            <a:headEnd/>
            <a:tailEnd/>
          </a:ln>
        </p:spPr>
      </p:pic>
      <p:pic>
        <p:nvPicPr>
          <p:cNvPr id="11269" name="Picture 4" descr="fprint_not1.jpg"/>
          <p:cNvPicPr>
            <a:picLocks noChangeAspect="1"/>
          </p:cNvPicPr>
          <p:nvPr/>
        </p:nvPicPr>
        <p:blipFill>
          <a:blip r:embed="rId6" cstate="print"/>
          <a:srcRect l="6667" t="3751" r="18333" b="37500"/>
          <a:stretch>
            <a:fillRect/>
          </a:stretch>
        </p:blipFill>
        <p:spPr bwMode="auto">
          <a:xfrm>
            <a:off x="1263650" y="3048000"/>
            <a:ext cx="1387475" cy="1447800"/>
          </a:xfrm>
          <a:prstGeom prst="rect">
            <a:avLst/>
          </a:prstGeom>
          <a:noFill/>
          <a:ln w="9525">
            <a:noFill/>
            <a:miter lim="800000"/>
            <a:headEnd/>
            <a:tailEnd/>
          </a:ln>
        </p:spPr>
      </p:pic>
      <p:sp>
        <p:nvSpPr>
          <p:cNvPr id="11270" name="TextBox 7"/>
          <p:cNvSpPr txBox="1">
            <a:spLocks noChangeArrowheads="1"/>
          </p:cNvSpPr>
          <p:nvPr/>
        </p:nvSpPr>
        <p:spPr bwMode="auto">
          <a:xfrm>
            <a:off x="654050" y="4648200"/>
            <a:ext cx="1524000" cy="1570038"/>
          </a:xfrm>
          <a:prstGeom prst="rect">
            <a:avLst/>
          </a:prstGeom>
          <a:noFill/>
          <a:ln w="9525">
            <a:noFill/>
            <a:miter lim="800000"/>
            <a:headEnd/>
            <a:tailEnd/>
          </a:ln>
        </p:spPr>
        <p:txBody>
          <a:bodyPr>
            <a:spAutoFit/>
          </a:bodyPr>
          <a:lstStyle/>
          <a:p>
            <a:pPr algn="ctr"/>
            <a:r>
              <a:rPr lang="en-US" sz="3200" b="1">
                <a:latin typeface="Times New Roman" pitchFamily="18" charset="0"/>
                <a:cs typeface="Times New Roman" pitchFamily="18" charset="0"/>
              </a:rPr>
              <a:t>Avoid Partial Prints</a:t>
            </a:r>
          </a:p>
        </p:txBody>
      </p:sp>
      <p:sp>
        <p:nvSpPr>
          <p:cNvPr id="11271" name="TextBox 8"/>
          <p:cNvSpPr txBox="1">
            <a:spLocks noChangeArrowheads="1"/>
          </p:cNvSpPr>
          <p:nvPr/>
        </p:nvSpPr>
        <p:spPr bwMode="auto">
          <a:xfrm>
            <a:off x="4991100" y="5353050"/>
            <a:ext cx="3276600" cy="1200150"/>
          </a:xfrm>
          <a:prstGeom prst="rect">
            <a:avLst/>
          </a:prstGeom>
          <a:noFill/>
          <a:ln w="9525">
            <a:noFill/>
            <a:miter lim="800000"/>
            <a:headEnd/>
            <a:tailEnd/>
          </a:ln>
        </p:spPr>
        <p:txBody>
          <a:bodyPr>
            <a:spAutoFit/>
          </a:bodyPr>
          <a:lstStyle/>
          <a:p>
            <a:pPr algn="ctr"/>
            <a:r>
              <a:rPr lang="en-US" sz="3200" b="1">
                <a:latin typeface="Times New Roman" pitchFamily="18" charset="0"/>
                <a:cs typeface="Times New Roman" pitchFamily="18" charset="0"/>
              </a:rPr>
              <a:t>GOOD PRINT</a:t>
            </a:r>
            <a:br>
              <a:rPr lang="en-US" sz="3200" b="1">
                <a:latin typeface="Times New Roman" pitchFamily="18" charset="0"/>
                <a:cs typeface="Times New Roman" pitchFamily="18" charset="0"/>
              </a:rPr>
            </a:br>
            <a:r>
              <a:rPr lang="en-US" sz="2000" b="1">
                <a:latin typeface="Times New Roman" pitchFamily="18" charset="0"/>
                <a:cs typeface="Times New Roman" pitchFamily="18" charset="0"/>
              </a:rPr>
              <a:t>Get as much of the top part of your finger as possible!</a:t>
            </a:r>
          </a:p>
        </p:txBody>
      </p:sp>
      <p:sp>
        <p:nvSpPr>
          <p:cNvPr id="10" name="Multiply 9"/>
          <p:cNvSpPr/>
          <p:nvPr/>
        </p:nvSpPr>
        <p:spPr>
          <a:xfrm>
            <a:off x="762000" y="2819400"/>
            <a:ext cx="2362200" cy="1905000"/>
          </a:xfrm>
          <a:prstGeom prst="mathMultiply">
            <a:avLst>
              <a:gd name="adj1" fmla="val 7828"/>
            </a:avLst>
          </a:prstGeom>
          <a:solidFill>
            <a:srgbClr val="FFFF0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Multiply 10"/>
          <p:cNvSpPr/>
          <p:nvPr/>
        </p:nvSpPr>
        <p:spPr>
          <a:xfrm>
            <a:off x="2209800" y="3886200"/>
            <a:ext cx="2362200" cy="2209800"/>
          </a:xfrm>
          <a:prstGeom prst="mathMultiply">
            <a:avLst>
              <a:gd name="adj1" fmla="val 7828"/>
            </a:avLst>
          </a:prstGeom>
          <a:solidFill>
            <a:srgbClr val="FFFF0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76200"/>
            <a:ext cx="6248400" cy="1143000"/>
          </a:xfrm>
        </p:spPr>
        <p:txBody>
          <a:bodyPr/>
          <a:lstStyle/>
          <a:p>
            <a:pPr eaLnBrk="1" hangingPunct="1"/>
            <a:r>
              <a:rPr lang="en-US" b="1" smtClean="0">
                <a:latin typeface="Times New Roman" pitchFamily="18" charset="0"/>
              </a:rPr>
              <a:t>Directions</a:t>
            </a:r>
          </a:p>
        </p:txBody>
      </p:sp>
      <p:sp>
        <p:nvSpPr>
          <p:cNvPr id="12291" name="Text Box 3"/>
          <p:cNvSpPr txBox="1">
            <a:spLocks noChangeArrowheads="1"/>
          </p:cNvSpPr>
          <p:nvPr/>
        </p:nvSpPr>
        <p:spPr bwMode="auto">
          <a:xfrm>
            <a:off x="317500" y="1295400"/>
            <a:ext cx="6388100" cy="1200150"/>
          </a:xfrm>
          <a:prstGeom prst="rect">
            <a:avLst/>
          </a:prstGeom>
          <a:noFill/>
          <a:ln w="9525">
            <a:noFill/>
            <a:miter lim="800000"/>
            <a:headEnd/>
            <a:tailEnd/>
          </a:ln>
        </p:spPr>
        <p:txBody>
          <a:bodyPr>
            <a:spAutoFit/>
          </a:bodyPr>
          <a:lstStyle/>
          <a:p>
            <a:pPr algn="just">
              <a:spcBef>
                <a:spcPct val="50000"/>
              </a:spcBef>
            </a:pPr>
            <a:r>
              <a:rPr lang="en-US" sz="2400">
                <a:latin typeface="Times New Roman" pitchFamily="18" charset="0"/>
              </a:rPr>
              <a:t>1</a:t>
            </a:r>
            <a:r>
              <a:rPr lang="en-US" sz="2400" baseline="30000">
                <a:latin typeface="Times New Roman" pitchFamily="18" charset="0"/>
              </a:rPr>
              <a:t>st</a:t>
            </a:r>
            <a:r>
              <a:rPr lang="en-US" sz="2400">
                <a:latin typeface="Times New Roman" pitchFamily="18" charset="0"/>
              </a:rPr>
              <a:t> – Roll the “pad” portion of your thumb over the ink pad from the left side of your thumb to the right.  You do not have to push down really hard!</a:t>
            </a:r>
          </a:p>
        </p:txBody>
      </p:sp>
      <p:grpSp>
        <p:nvGrpSpPr>
          <p:cNvPr id="12292" name="Group 6"/>
          <p:cNvGrpSpPr>
            <a:grpSpLocks/>
          </p:cNvGrpSpPr>
          <p:nvPr/>
        </p:nvGrpSpPr>
        <p:grpSpPr bwMode="auto">
          <a:xfrm>
            <a:off x="6824663" y="381000"/>
            <a:ext cx="1897062" cy="1924050"/>
            <a:chOff x="4800" y="912"/>
            <a:chExt cx="1434" cy="1212"/>
          </a:xfrm>
        </p:grpSpPr>
        <p:pic>
          <p:nvPicPr>
            <p:cNvPr id="12296" name="Picture 4"/>
            <p:cNvPicPr>
              <a:picLocks noChangeAspect="1" noChangeArrowheads="1"/>
            </p:cNvPicPr>
            <p:nvPr/>
          </p:nvPicPr>
          <p:blipFill>
            <a:blip r:embed="rId2" cstate="print"/>
            <a:srcRect/>
            <a:stretch>
              <a:fillRect/>
            </a:stretch>
          </p:blipFill>
          <p:spPr bwMode="auto">
            <a:xfrm>
              <a:off x="4800" y="912"/>
              <a:ext cx="1434" cy="1212"/>
            </a:xfrm>
            <a:prstGeom prst="rect">
              <a:avLst/>
            </a:prstGeom>
            <a:noFill/>
            <a:ln w="9525">
              <a:noFill/>
              <a:miter lim="800000"/>
              <a:headEnd/>
              <a:tailEnd/>
            </a:ln>
          </p:spPr>
        </p:pic>
        <p:sp>
          <p:nvSpPr>
            <p:cNvPr id="12297" name="Line 5"/>
            <p:cNvSpPr>
              <a:spLocks noChangeShapeType="1"/>
            </p:cNvSpPr>
            <p:nvPr/>
          </p:nvSpPr>
          <p:spPr bwMode="auto">
            <a:xfrm flipV="1">
              <a:off x="5280" y="1401"/>
              <a:ext cx="447" cy="231"/>
            </a:xfrm>
            <a:prstGeom prst="line">
              <a:avLst/>
            </a:prstGeom>
            <a:noFill/>
            <a:ln w="38100">
              <a:solidFill>
                <a:schemeClr val="bg1"/>
              </a:solidFill>
              <a:round/>
              <a:headEnd/>
              <a:tailEnd type="triangle" w="med" len="med"/>
            </a:ln>
          </p:spPr>
          <p:txBody>
            <a:bodyPr/>
            <a:lstStyle/>
            <a:p>
              <a:endParaRPr lang="en-US"/>
            </a:p>
          </p:txBody>
        </p:sp>
      </p:grpSp>
      <p:sp>
        <p:nvSpPr>
          <p:cNvPr id="12293" name="Text Box 7"/>
          <p:cNvSpPr txBox="1">
            <a:spLocks noChangeArrowheads="1"/>
          </p:cNvSpPr>
          <p:nvPr/>
        </p:nvSpPr>
        <p:spPr bwMode="auto">
          <a:xfrm>
            <a:off x="317500" y="2738438"/>
            <a:ext cx="8369300" cy="1201737"/>
          </a:xfrm>
          <a:prstGeom prst="rect">
            <a:avLst/>
          </a:prstGeom>
          <a:noFill/>
          <a:ln w="9525">
            <a:noFill/>
            <a:miter lim="800000"/>
            <a:headEnd/>
            <a:tailEnd/>
          </a:ln>
        </p:spPr>
        <p:txBody>
          <a:bodyPr>
            <a:spAutoFit/>
          </a:bodyPr>
          <a:lstStyle/>
          <a:p>
            <a:pPr algn="just">
              <a:spcBef>
                <a:spcPct val="50000"/>
              </a:spcBef>
            </a:pPr>
            <a:r>
              <a:rPr lang="en-US" sz="2400">
                <a:latin typeface="Times New Roman" pitchFamily="18" charset="0"/>
              </a:rPr>
              <a:t>2</a:t>
            </a:r>
            <a:r>
              <a:rPr lang="en-US" sz="2400" baseline="30000">
                <a:latin typeface="Times New Roman" pitchFamily="18" charset="0"/>
              </a:rPr>
              <a:t>nd</a:t>
            </a:r>
            <a:r>
              <a:rPr lang="en-US" sz="2400">
                <a:latin typeface="Times New Roman" pitchFamily="18" charset="0"/>
              </a:rPr>
              <a:t> – Roll the “pad” portion of your thumb from the left side of your thumb to the right in the correct box on your paper to make a thumbprint. </a:t>
            </a:r>
          </a:p>
        </p:txBody>
      </p:sp>
      <p:sp>
        <p:nvSpPr>
          <p:cNvPr id="12294" name="Text Box 8"/>
          <p:cNvSpPr txBox="1">
            <a:spLocks noChangeArrowheads="1"/>
          </p:cNvSpPr>
          <p:nvPr/>
        </p:nvSpPr>
        <p:spPr bwMode="auto">
          <a:xfrm>
            <a:off x="317500" y="4183063"/>
            <a:ext cx="8369300" cy="830262"/>
          </a:xfrm>
          <a:prstGeom prst="rect">
            <a:avLst/>
          </a:prstGeom>
          <a:noFill/>
          <a:ln w="9525">
            <a:noFill/>
            <a:miter lim="800000"/>
            <a:headEnd/>
            <a:tailEnd/>
          </a:ln>
        </p:spPr>
        <p:txBody>
          <a:bodyPr>
            <a:spAutoFit/>
          </a:bodyPr>
          <a:lstStyle/>
          <a:p>
            <a:pPr algn="just">
              <a:spcBef>
                <a:spcPct val="50000"/>
              </a:spcBef>
            </a:pPr>
            <a:r>
              <a:rPr lang="en-US" sz="2400">
                <a:latin typeface="Times New Roman" pitchFamily="18" charset="0"/>
              </a:rPr>
              <a:t>3</a:t>
            </a:r>
            <a:r>
              <a:rPr lang="en-US" sz="2400" baseline="30000">
                <a:latin typeface="Times New Roman" pitchFamily="18" charset="0"/>
              </a:rPr>
              <a:t>rd</a:t>
            </a:r>
            <a:r>
              <a:rPr lang="en-US" sz="2400">
                <a:latin typeface="Times New Roman" pitchFamily="18" charset="0"/>
              </a:rPr>
              <a:t> – Continue this process to make a fingerprint of all ten fingers on the “My Prints” worksheet.</a:t>
            </a:r>
          </a:p>
        </p:txBody>
      </p:sp>
      <p:sp>
        <p:nvSpPr>
          <p:cNvPr id="12295" name="Text Box 9"/>
          <p:cNvSpPr txBox="1">
            <a:spLocks noChangeArrowheads="1"/>
          </p:cNvSpPr>
          <p:nvPr/>
        </p:nvSpPr>
        <p:spPr bwMode="auto">
          <a:xfrm>
            <a:off x="317500" y="5257800"/>
            <a:ext cx="8369300" cy="1200150"/>
          </a:xfrm>
          <a:prstGeom prst="rect">
            <a:avLst/>
          </a:prstGeom>
          <a:noFill/>
          <a:ln w="9525">
            <a:noFill/>
            <a:miter lim="800000"/>
            <a:headEnd/>
            <a:tailEnd/>
          </a:ln>
        </p:spPr>
        <p:txBody>
          <a:bodyPr>
            <a:spAutoFit/>
          </a:bodyPr>
          <a:lstStyle/>
          <a:p>
            <a:pPr algn="just">
              <a:spcBef>
                <a:spcPct val="50000"/>
              </a:spcBef>
            </a:pPr>
            <a:r>
              <a:rPr lang="en-US" sz="2400">
                <a:latin typeface="Times New Roman" pitchFamily="18" charset="0"/>
              </a:rPr>
              <a:t>4</a:t>
            </a:r>
            <a:r>
              <a:rPr lang="en-US" sz="2400" baseline="30000">
                <a:latin typeface="Times New Roman" pitchFamily="18" charset="0"/>
              </a:rPr>
              <a:t>th</a:t>
            </a:r>
            <a:r>
              <a:rPr lang="en-US" sz="2400">
                <a:latin typeface="Times New Roman" pitchFamily="18" charset="0"/>
              </a:rPr>
              <a:t> –Use your notes and a magnifying lens to help you figure out what type of pattern is found in each of your fingerprints.  Label each one with the pattern’s name.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z="4800" b="1" u="sng" smtClean="0">
                <a:latin typeface="Times New Roman" pitchFamily="18" charset="0"/>
              </a:rPr>
              <a:t>Fingerprint Principles</a:t>
            </a:r>
          </a:p>
        </p:txBody>
      </p:sp>
      <p:sp>
        <p:nvSpPr>
          <p:cNvPr id="3075" name="Rectangle 3"/>
          <p:cNvSpPr>
            <a:spLocks noGrp="1" noChangeArrowheads="1"/>
          </p:cNvSpPr>
          <p:nvPr>
            <p:ph type="body" idx="1"/>
          </p:nvPr>
        </p:nvSpPr>
        <p:spPr>
          <a:xfrm>
            <a:off x="457200" y="1600200"/>
            <a:ext cx="8229600" cy="4953000"/>
          </a:xfrm>
        </p:spPr>
        <p:txBody>
          <a:bodyPr/>
          <a:lstStyle/>
          <a:p>
            <a:pPr eaLnBrk="1" hangingPunct="1">
              <a:buFontTx/>
              <a:buNone/>
            </a:pPr>
            <a:r>
              <a:rPr lang="en-US" sz="2800" smtClean="0">
                <a:latin typeface="Times New Roman" pitchFamily="18" charset="0"/>
              </a:rPr>
              <a:t>According to criminal investigators, fingerprints follow 3 fundamental principles:</a:t>
            </a:r>
          </a:p>
          <a:p>
            <a:pPr algn="just" eaLnBrk="1" hangingPunct="1"/>
            <a:r>
              <a:rPr lang="en-US" sz="2800" smtClean="0">
                <a:latin typeface="Times New Roman" pitchFamily="18" charset="0"/>
              </a:rPr>
              <a:t>A fingerprint is an </a:t>
            </a:r>
            <a:r>
              <a:rPr lang="en-US" sz="2800" b="1" u="sng" smtClean="0">
                <a:latin typeface="Times New Roman" pitchFamily="18" charset="0"/>
              </a:rPr>
              <a:t>individual</a:t>
            </a:r>
            <a:r>
              <a:rPr lang="en-US" sz="2800" smtClean="0">
                <a:latin typeface="Times New Roman" pitchFamily="18" charset="0"/>
              </a:rPr>
              <a:t> characteristic; no two people have been found with the </a:t>
            </a:r>
            <a:r>
              <a:rPr lang="en-US" sz="2800" b="1" u="sng" smtClean="0">
                <a:latin typeface="Times New Roman" pitchFamily="18" charset="0"/>
              </a:rPr>
              <a:t>exact</a:t>
            </a:r>
            <a:r>
              <a:rPr lang="en-US" sz="2800" smtClean="0">
                <a:latin typeface="Times New Roman" pitchFamily="18" charset="0"/>
              </a:rPr>
              <a:t> same fingerprint pattern.</a:t>
            </a:r>
          </a:p>
          <a:p>
            <a:pPr algn="just" eaLnBrk="1" hangingPunct="1"/>
            <a:r>
              <a:rPr lang="en-US" sz="2800" smtClean="0">
                <a:latin typeface="Times New Roman" pitchFamily="18" charset="0"/>
                <a:cs typeface="Times New Roman" pitchFamily="18" charset="0"/>
              </a:rPr>
              <a:t>A fingerprint </a:t>
            </a:r>
            <a:r>
              <a:rPr lang="en-US" sz="2800" b="1" u="sng" smtClean="0">
                <a:latin typeface="Times New Roman" pitchFamily="18" charset="0"/>
                <a:cs typeface="Times New Roman" pitchFamily="18" charset="0"/>
              </a:rPr>
              <a:t>pattern</a:t>
            </a:r>
            <a:r>
              <a:rPr lang="en-US" sz="2800" smtClean="0">
                <a:latin typeface="Times New Roman" pitchFamily="18" charset="0"/>
                <a:cs typeface="Times New Roman" pitchFamily="18" charset="0"/>
              </a:rPr>
              <a:t> will remain </a:t>
            </a:r>
            <a:r>
              <a:rPr lang="en-US" sz="2800" b="1" u="sng" smtClean="0">
                <a:latin typeface="Times New Roman" pitchFamily="18" charset="0"/>
                <a:cs typeface="Times New Roman" pitchFamily="18" charset="0"/>
              </a:rPr>
              <a:t>unchanged</a:t>
            </a:r>
            <a:r>
              <a:rPr lang="en-US" sz="2800" smtClean="0">
                <a:latin typeface="Times New Roman" pitchFamily="18" charset="0"/>
                <a:cs typeface="Times New Roman" pitchFamily="18" charset="0"/>
              </a:rPr>
              <a:t> for the </a:t>
            </a:r>
            <a:r>
              <a:rPr lang="en-US" sz="2800" b="1" u="sng" smtClean="0">
                <a:latin typeface="Times New Roman" pitchFamily="18" charset="0"/>
                <a:cs typeface="Times New Roman" pitchFamily="18" charset="0"/>
              </a:rPr>
              <a:t>life</a:t>
            </a:r>
            <a:r>
              <a:rPr lang="en-US" sz="2800" smtClean="0">
                <a:latin typeface="Times New Roman" pitchFamily="18" charset="0"/>
                <a:cs typeface="Times New Roman" pitchFamily="18" charset="0"/>
              </a:rPr>
              <a:t> of an individual; however, the print itself may change due to permanent scars and skin diseases.</a:t>
            </a:r>
          </a:p>
          <a:p>
            <a:pPr algn="just" eaLnBrk="1" hangingPunct="1"/>
            <a:r>
              <a:rPr lang="en-US" sz="2800" smtClean="0">
                <a:latin typeface="Times New Roman" pitchFamily="18" charset="0"/>
              </a:rPr>
              <a:t>Fingerprints have general characteristic </a:t>
            </a:r>
            <a:r>
              <a:rPr lang="en-US" sz="2800" b="1" u="sng" smtClean="0">
                <a:latin typeface="Times New Roman" pitchFamily="18" charset="0"/>
              </a:rPr>
              <a:t>ridge</a:t>
            </a:r>
            <a:r>
              <a:rPr lang="en-US" sz="2800" smtClean="0">
                <a:latin typeface="Times New Roman" pitchFamily="18" charset="0"/>
              </a:rPr>
              <a:t> patterns that allow them to be systematically identified</a:t>
            </a:r>
            <a:r>
              <a:rPr lang="en-US" smtClean="0">
                <a:latin typeface="Times New Roman" pitchFamily="18" charset="0"/>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76200"/>
            <a:ext cx="8229600" cy="1143000"/>
          </a:xfrm>
        </p:spPr>
        <p:txBody>
          <a:bodyPr/>
          <a:lstStyle/>
          <a:p>
            <a:pPr eaLnBrk="1" hangingPunct="1"/>
            <a:r>
              <a:rPr lang="en-US" sz="4800" b="1" u="sng" smtClean="0">
                <a:latin typeface="Times New Roman" pitchFamily="18" charset="0"/>
              </a:rPr>
              <a:t>Fingerprint Classes</a:t>
            </a:r>
          </a:p>
        </p:txBody>
      </p:sp>
      <p:sp>
        <p:nvSpPr>
          <p:cNvPr id="4099" name="Rectangle 3"/>
          <p:cNvSpPr>
            <a:spLocks noGrp="1" noChangeArrowheads="1"/>
          </p:cNvSpPr>
          <p:nvPr>
            <p:ph type="body" idx="1"/>
          </p:nvPr>
        </p:nvSpPr>
        <p:spPr>
          <a:xfrm>
            <a:off x="304800" y="1371600"/>
            <a:ext cx="8686800" cy="2286000"/>
          </a:xfrm>
        </p:spPr>
        <p:txBody>
          <a:bodyPr/>
          <a:lstStyle/>
          <a:p>
            <a:pPr algn="ctr" eaLnBrk="1" hangingPunct="1">
              <a:spcBef>
                <a:spcPct val="5000"/>
              </a:spcBef>
              <a:buFontTx/>
              <a:buNone/>
            </a:pPr>
            <a:r>
              <a:rPr lang="en-US" sz="2800" smtClean="0">
                <a:latin typeface="Times New Roman" pitchFamily="18" charset="0"/>
              </a:rPr>
              <a:t>There are 3 specific classes for all fingerprints based </a:t>
            </a:r>
          </a:p>
          <a:p>
            <a:pPr algn="ctr" eaLnBrk="1" hangingPunct="1">
              <a:spcBef>
                <a:spcPct val="5000"/>
              </a:spcBef>
              <a:buFontTx/>
              <a:buNone/>
            </a:pPr>
            <a:r>
              <a:rPr lang="en-US" sz="2800" smtClean="0">
                <a:latin typeface="Times New Roman" pitchFamily="18" charset="0"/>
              </a:rPr>
              <a:t>upon their visual pattern: arches, loops, and whorls.  </a:t>
            </a:r>
          </a:p>
          <a:p>
            <a:pPr algn="ctr" eaLnBrk="1" hangingPunct="1">
              <a:buFontTx/>
              <a:buNone/>
            </a:pPr>
            <a:endParaRPr lang="en-US" sz="1600" smtClean="0">
              <a:latin typeface="Times New Roman" pitchFamily="18" charset="0"/>
            </a:endParaRPr>
          </a:p>
          <a:p>
            <a:pPr eaLnBrk="1" hangingPunct="1">
              <a:buFontTx/>
              <a:buNone/>
            </a:pPr>
            <a:r>
              <a:rPr lang="en-US" sz="2800" smtClean="0">
                <a:latin typeface="Times New Roman" pitchFamily="18" charset="0"/>
              </a:rPr>
              <a:t>			Each group is divided into smaller groups </a:t>
            </a:r>
            <a:br>
              <a:rPr lang="en-US" sz="2800" smtClean="0">
                <a:latin typeface="Times New Roman" pitchFamily="18" charset="0"/>
              </a:rPr>
            </a:br>
            <a:r>
              <a:rPr lang="en-US" sz="2800" smtClean="0">
                <a:latin typeface="Times New Roman" pitchFamily="18" charset="0"/>
              </a:rPr>
              <a:t>			  as seen in the lists below. </a:t>
            </a:r>
          </a:p>
        </p:txBody>
      </p:sp>
      <p:grpSp>
        <p:nvGrpSpPr>
          <p:cNvPr id="4100" name="Group 4"/>
          <p:cNvGrpSpPr>
            <a:grpSpLocks/>
          </p:cNvGrpSpPr>
          <p:nvPr/>
        </p:nvGrpSpPr>
        <p:grpSpPr bwMode="auto">
          <a:xfrm>
            <a:off x="990600" y="4191000"/>
            <a:ext cx="7315200" cy="1524000"/>
            <a:chOff x="2400" y="7164"/>
            <a:chExt cx="8280" cy="2700"/>
          </a:xfrm>
        </p:grpSpPr>
        <p:sp>
          <p:nvSpPr>
            <p:cNvPr id="4102" name="Text Box 5"/>
            <p:cNvSpPr txBox="1">
              <a:spLocks noChangeArrowheads="1"/>
            </p:cNvSpPr>
            <p:nvPr/>
          </p:nvSpPr>
          <p:spPr bwMode="auto">
            <a:xfrm>
              <a:off x="2400" y="7164"/>
              <a:ext cx="2160" cy="1980"/>
            </a:xfrm>
            <a:prstGeom prst="rect">
              <a:avLst/>
            </a:prstGeom>
            <a:solidFill>
              <a:srgbClr val="FFFFFF"/>
            </a:solidFill>
            <a:ln w="9525">
              <a:noFill/>
              <a:miter lim="800000"/>
              <a:headEnd/>
              <a:tailEnd/>
            </a:ln>
          </p:spPr>
          <p:txBody>
            <a:bodyPr/>
            <a:lstStyle/>
            <a:p>
              <a:pPr algn="ctr"/>
              <a:r>
                <a:rPr lang="en-US" sz="2400" b="1">
                  <a:latin typeface="Times New Roman" pitchFamily="18" charset="0"/>
                </a:rPr>
                <a:t>Arch</a:t>
              </a:r>
            </a:p>
            <a:p>
              <a:pPr algn="ctr"/>
              <a:r>
                <a:rPr lang="en-US" sz="2400">
                  <a:latin typeface="Times New Roman" pitchFamily="18" charset="0"/>
                </a:rPr>
                <a:t>Plain arch</a:t>
              </a:r>
            </a:p>
            <a:p>
              <a:pPr algn="ctr"/>
              <a:r>
                <a:rPr lang="en-US" sz="2400">
                  <a:latin typeface="Times New Roman" pitchFamily="18" charset="0"/>
                </a:rPr>
                <a:t>Tented arch</a:t>
              </a:r>
            </a:p>
          </p:txBody>
        </p:sp>
        <p:sp>
          <p:nvSpPr>
            <p:cNvPr id="4103" name="Text Box 6"/>
            <p:cNvSpPr txBox="1">
              <a:spLocks noChangeArrowheads="1"/>
            </p:cNvSpPr>
            <p:nvPr/>
          </p:nvSpPr>
          <p:spPr bwMode="auto">
            <a:xfrm>
              <a:off x="4800" y="7164"/>
              <a:ext cx="2160" cy="1980"/>
            </a:xfrm>
            <a:prstGeom prst="rect">
              <a:avLst/>
            </a:prstGeom>
            <a:solidFill>
              <a:srgbClr val="FFFFFF"/>
            </a:solidFill>
            <a:ln w="9525">
              <a:noFill/>
              <a:miter lim="800000"/>
              <a:headEnd/>
              <a:tailEnd/>
            </a:ln>
          </p:spPr>
          <p:txBody>
            <a:bodyPr/>
            <a:lstStyle/>
            <a:p>
              <a:pPr algn="ctr"/>
              <a:r>
                <a:rPr lang="en-US" sz="2400" b="1">
                  <a:latin typeface="Times New Roman" pitchFamily="18" charset="0"/>
                </a:rPr>
                <a:t>Loop</a:t>
              </a:r>
            </a:p>
            <a:p>
              <a:pPr algn="ctr"/>
              <a:r>
                <a:rPr lang="en-US" sz="2400">
                  <a:latin typeface="Times New Roman" pitchFamily="18" charset="0"/>
                </a:rPr>
                <a:t>Radial Loop</a:t>
              </a:r>
            </a:p>
            <a:p>
              <a:pPr algn="ctr"/>
              <a:r>
                <a:rPr lang="en-US" sz="2400">
                  <a:latin typeface="Times New Roman" pitchFamily="18" charset="0"/>
                </a:rPr>
                <a:t>Ulnar loop</a:t>
              </a:r>
            </a:p>
          </p:txBody>
        </p:sp>
        <p:sp>
          <p:nvSpPr>
            <p:cNvPr id="4104" name="Text Box 7"/>
            <p:cNvSpPr txBox="1">
              <a:spLocks noChangeArrowheads="1"/>
            </p:cNvSpPr>
            <p:nvPr/>
          </p:nvSpPr>
          <p:spPr bwMode="auto">
            <a:xfrm>
              <a:off x="7200" y="7164"/>
              <a:ext cx="3480" cy="2700"/>
            </a:xfrm>
            <a:prstGeom prst="rect">
              <a:avLst/>
            </a:prstGeom>
            <a:solidFill>
              <a:srgbClr val="FFFFFF"/>
            </a:solidFill>
            <a:ln w="9525">
              <a:noFill/>
              <a:miter lim="800000"/>
              <a:headEnd/>
              <a:tailEnd/>
            </a:ln>
          </p:spPr>
          <p:txBody>
            <a:bodyPr/>
            <a:lstStyle/>
            <a:p>
              <a:pPr algn="ctr"/>
              <a:r>
                <a:rPr lang="en-US" sz="2400" b="1">
                  <a:latin typeface="Times New Roman" pitchFamily="18" charset="0"/>
                </a:rPr>
                <a:t>Whorl</a:t>
              </a:r>
            </a:p>
            <a:p>
              <a:pPr algn="ctr"/>
              <a:r>
                <a:rPr lang="en-US" sz="2400">
                  <a:latin typeface="Times New Roman" pitchFamily="18" charset="0"/>
                </a:rPr>
                <a:t>Plain whorl</a:t>
              </a:r>
            </a:p>
            <a:p>
              <a:pPr algn="ctr"/>
              <a:r>
                <a:rPr lang="en-US" sz="2400">
                  <a:latin typeface="Times New Roman" pitchFamily="18" charset="0"/>
                </a:rPr>
                <a:t>Central pocket whorl</a:t>
              </a:r>
            </a:p>
            <a:p>
              <a:pPr algn="ctr"/>
              <a:r>
                <a:rPr lang="en-US" sz="2400">
                  <a:latin typeface="Times New Roman" pitchFamily="18" charset="0"/>
                </a:rPr>
                <a:t>Double loop whorl</a:t>
              </a:r>
            </a:p>
            <a:p>
              <a:pPr algn="ctr"/>
              <a:r>
                <a:rPr lang="en-US" sz="2400">
                  <a:latin typeface="Times New Roman" pitchFamily="18" charset="0"/>
                </a:rPr>
                <a:t>Accidentical</a:t>
              </a:r>
            </a:p>
          </p:txBody>
        </p:sp>
      </p:grpSp>
      <p:pic>
        <p:nvPicPr>
          <p:cNvPr id="4101" name="Picture 9"/>
          <p:cNvPicPr>
            <a:picLocks noChangeAspect="1" noChangeArrowheads="1"/>
          </p:cNvPicPr>
          <p:nvPr/>
        </p:nvPicPr>
        <p:blipFill>
          <a:blip r:embed="rId3" cstate="print"/>
          <a:srcRect/>
          <a:stretch>
            <a:fillRect/>
          </a:stretch>
        </p:blipFill>
        <p:spPr bwMode="auto">
          <a:xfrm rot="1219068">
            <a:off x="652463" y="2554288"/>
            <a:ext cx="979487" cy="173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4800" b="1" smtClean="0">
                <a:latin typeface="Times New Roman" pitchFamily="18" charset="0"/>
              </a:rPr>
              <a:t>Interesting Info</a:t>
            </a:r>
          </a:p>
        </p:txBody>
      </p:sp>
      <p:sp>
        <p:nvSpPr>
          <p:cNvPr id="5123" name="Rectangle 3"/>
          <p:cNvSpPr>
            <a:spLocks noGrp="1" noChangeArrowheads="1"/>
          </p:cNvSpPr>
          <p:nvPr>
            <p:ph type="body" idx="1"/>
          </p:nvPr>
        </p:nvSpPr>
        <p:spPr>
          <a:xfrm>
            <a:off x="228600" y="3657600"/>
            <a:ext cx="8686800" cy="2209800"/>
          </a:xfrm>
        </p:spPr>
        <p:txBody>
          <a:bodyPr/>
          <a:lstStyle/>
          <a:p>
            <a:pPr algn="ctr" eaLnBrk="1" hangingPunct="1">
              <a:buFontTx/>
              <a:buNone/>
            </a:pPr>
            <a:r>
              <a:rPr lang="en-US" b="1" smtClean="0">
                <a:latin typeface="Times New Roman" pitchFamily="18" charset="0"/>
              </a:rPr>
              <a:t>Did you know?</a:t>
            </a:r>
            <a:endParaRPr lang="en-US" smtClean="0">
              <a:latin typeface="Times New Roman" pitchFamily="18" charset="0"/>
            </a:endParaRPr>
          </a:p>
          <a:p>
            <a:pPr algn="ctr" eaLnBrk="1" hangingPunct="1">
              <a:buFontTx/>
              <a:buNone/>
            </a:pPr>
            <a:r>
              <a:rPr lang="en-US" sz="2800" smtClean="0">
                <a:latin typeface="Times New Roman" pitchFamily="18" charset="0"/>
              </a:rPr>
              <a:t>Dactyloscopy is the study of fingerprint identification. </a:t>
            </a:r>
            <a:br>
              <a:rPr lang="en-US" sz="2800" smtClean="0">
                <a:latin typeface="Times New Roman" pitchFamily="18" charset="0"/>
              </a:rPr>
            </a:br>
            <a:r>
              <a:rPr lang="en-US" sz="2800" smtClean="0">
                <a:latin typeface="Times New Roman" pitchFamily="18" charset="0"/>
              </a:rPr>
              <a:t>Police investigators are experts in collecting “dactylograms”, otherwise known as fingerprints.</a:t>
            </a:r>
          </a:p>
        </p:txBody>
      </p:sp>
      <p:sp>
        <p:nvSpPr>
          <p:cNvPr id="5124" name="Rectangle 9"/>
          <p:cNvSpPr>
            <a:spLocks noChangeArrowheads="1"/>
          </p:cNvSpPr>
          <p:nvPr/>
        </p:nvSpPr>
        <p:spPr bwMode="auto">
          <a:xfrm>
            <a:off x="457200" y="1524000"/>
            <a:ext cx="8228013" cy="1828800"/>
          </a:xfrm>
          <a:prstGeom prst="rect">
            <a:avLst/>
          </a:prstGeom>
          <a:noFill/>
          <a:ln w="9525">
            <a:noFill/>
            <a:miter lim="800000"/>
            <a:headEnd/>
            <a:tailEnd/>
          </a:ln>
        </p:spPr>
        <p:txBody>
          <a:bodyPr/>
          <a:lstStyle/>
          <a:p>
            <a:pPr marL="342900" indent="-342900" algn="ctr">
              <a:lnSpc>
                <a:spcPct val="90000"/>
              </a:lnSpc>
              <a:spcBef>
                <a:spcPct val="20000"/>
              </a:spcBef>
            </a:pPr>
            <a:r>
              <a:rPr lang="en-US" sz="3200" b="1">
                <a:latin typeface="Times New Roman" pitchFamily="18" charset="0"/>
              </a:rPr>
              <a:t>Fingerprint Factoid: </a:t>
            </a:r>
          </a:p>
          <a:p>
            <a:pPr marL="342900" indent="-342900" algn="ctr">
              <a:lnSpc>
                <a:spcPct val="90000"/>
              </a:lnSpc>
              <a:spcBef>
                <a:spcPct val="20000"/>
              </a:spcBef>
            </a:pPr>
            <a:r>
              <a:rPr lang="en-US" sz="3200" b="1">
                <a:latin typeface="Times New Roman" pitchFamily="18" charset="0"/>
              </a:rPr>
              <a:t>60% of people have loops, 35% have whorls, </a:t>
            </a:r>
          </a:p>
          <a:p>
            <a:pPr marL="342900" indent="-342900" algn="ctr">
              <a:lnSpc>
                <a:spcPct val="90000"/>
              </a:lnSpc>
              <a:spcBef>
                <a:spcPct val="20000"/>
              </a:spcBef>
            </a:pPr>
            <a:r>
              <a:rPr lang="en-US" sz="3200" b="1">
                <a:latin typeface="Times New Roman" pitchFamily="18" charset="0"/>
              </a:rPr>
              <a:t>and 5% have arches</a:t>
            </a:r>
          </a:p>
        </p:txBody>
      </p:sp>
      <p:grpSp>
        <p:nvGrpSpPr>
          <p:cNvPr id="2" name="Group 12"/>
          <p:cNvGrpSpPr>
            <a:grpSpLocks/>
          </p:cNvGrpSpPr>
          <p:nvPr/>
        </p:nvGrpSpPr>
        <p:grpSpPr bwMode="auto">
          <a:xfrm>
            <a:off x="304800" y="5562600"/>
            <a:ext cx="2897188" cy="604838"/>
            <a:chOff x="354" y="3600"/>
            <a:chExt cx="2190" cy="381"/>
          </a:xfrm>
        </p:grpSpPr>
        <p:grpSp>
          <p:nvGrpSpPr>
            <p:cNvPr id="5126" name="Group 10"/>
            <p:cNvGrpSpPr>
              <a:grpSpLocks/>
            </p:cNvGrpSpPr>
            <p:nvPr/>
          </p:nvGrpSpPr>
          <p:grpSpPr bwMode="auto">
            <a:xfrm>
              <a:off x="354" y="3609"/>
              <a:ext cx="1602" cy="372"/>
              <a:chOff x="354" y="3609"/>
              <a:chExt cx="1602" cy="372"/>
            </a:xfrm>
          </p:grpSpPr>
          <p:sp>
            <p:nvSpPr>
              <p:cNvPr id="5128" name="WordArt 5"/>
              <p:cNvSpPr>
                <a:spLocks noChangeArrowheads="1" noChangeShapeType="1" noTextEdit="1"/>
              </p:cNvSpPr>
              <p:nvPr/>
            </p:nvSpPr>
            <p:spPr bwMode="auto">
              <a:xfrm rot="559669">
                <a:off x="354" y="3753"/>
                <a:ext cx="1602" cy="228"/>
              </a:xfrm>
              <a:prstGeom prst="rect">
                <a:avLst/>
              </a:prstGeom>
            </p:spPr>
            <p:txBody>
              <a:bodyPr wrap="none" fromWordArt="1">
                <a:prstTxWarp prst="textPlain">
                  <a:avLst>
                    <a:gd name="adj" fmla="val 50000"/>
                  </a:avLst>
                </a:prstTxWarp>
              </a:bodyPr>
              <a:lstStyle/>
              <a:p>
                <a:pPr algn="ctr"/>
                <a:r>
                  <a:rPr lang="en-US" sz="3600" kern="10">
                    <a:ln w="19050">
                      <a:solidFill>
                        <a:srgbClr val="000000"/>
                      </a:solidFill>
                      <a:round/>
                      <a:headEnd/>
                      <a:tailEnd/>
                    </a:ln>
                    <a:solidFill>
                      <a:schemeClr val="folHlink"/>
                    </a:solidFill>
                    <a:latin typeface="Cooper Black"/>
                  </a:rPr>
                  <a:t>ADD TO NOTES</a:t>
                </a:r>
              </a:p>
            </p:txBody>
          </p:sp>
          <p:sp>
            <p:nvSpPr>
              <p:cNvPr id="5129" name="Line 6"/>
              <p:cNvSpPr>
                <a:spLocks noChangeShapeType="1"/>
              </p:cNvSpPr>
              <p:nvPr/>
            </p:nvSpPr>
            <p:spPr bwMode="auto">
              <a:xfrm flipV="1">
                <a:off x="1410" y="3609"/>
                <a:ext cx="96" cy="192"/>
              </a:xfrm>
              <a:prstGeom prst="line">
                <a:avLst/>
              </a:prstGeom>
              <a:noFill/>
              <a:ln w="28575">
                <a:solidFill>
                  <a:schemeClr val="tx1"/>
                </a:solidFill>
                <a:round/>
                <a:headEnd/>
                <a:tailEnd type="triangle" w="med" len="med"/>
              </a:ln>
            </p:spPr>
            <p:txBody>
              <a:bodyPr/>
              <a:lstStyle/>
              <a:p>
                <a:endParaRPr lang="en-US"/>
              </a:p>
            </p:txBody>
          </p:sp>
        </p:grpSp>
        <p:sp>
          <p:nvSpPr>
            <p:cNvPr id="5127" name="Line 11"/>
            <p:cNvSpPr>
              <a:spLocks noChangeShapeType="1"/>
            </p:cNvSpPr>
            <p:nvPr/>
          </p:nvSpPr>
          <p:spPr bwMode="auto">
            <a:xfrm>
              <a:off x="1200" y="3600"/>
              <a:ext cx="1344" cy="0"/>
            </a:xfrm>
            <a:prstGeom prst="line">
              <a:avLst/>
            </a:prstGeom>
            <a:noFill/>
            <a:ln w="19050">
              <a:solidFill>
                <a:schemeClr val="tx1"/>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4800" b="1" smtClean="0">
                <a:latin typeface="Times New Roman" pitchFamily="18" charset="0"/>
              </a:rPr>
              <a:t>Arches</a:t>
            </a:r>
          </a:p>
        </p:txBody>
      </p:sp>
      <p:sp>
        <p:nvSpPr>
          <p:cNvPr id="6147" name="Text Box 4"/>
          <p:cNvSpPr txBox="1">
            <a:spLocks noChangeArrowheads="1"/>
          </p:cNvSpPr>
          <p:nvPr/>
        </p:nvSpPr>
        <p:spPr bwMode="auto">
          <a:xfrm>
            <a:off x="457200" y="1371600"/>
            <a:ext cx="8229600" cy="1200150"/>
          </a:xfrm>
          <a:prstGeom prst="rect">
            <a:avLst/>
          </a:prstGeom>
          <a:noFill/>
          <a:ln w="9525">
            <a:noFill/>
            <a:miter lim="800000"/>
            <a:headEnd/>
            <a:tailEnd/>
          </a:ln>
        </p:spPr>
        <p:txBody>
          <a:bodyPr>
            <a:spAutoFit/>
          </a:bodyPr>
          <a:lstStyle/>
          <a:p>
            <a:pPr>
              <a:spcBef>
                <a:spcPct val="50000"/>
              </a:spcBef>
            </a:pPr>
            <a:r>
              <a:rPr lang="en-US" sz="2400">
                <a:latin typeface="Times New Roman" pitchFamily="18" charset="0"/>
              </a:rPr>
              <a:t>Arches are the simplest type of fingerprints that are formed by ridges that enter on one side of the print and exit on the other.  No deltas are present.</a:t>
            </a:r>
          </a:p>
        </p:txBody>
      </p:sp>
      <p:grpSp>
        <p:nvGrpSpPr>
          <p:cNvPr id="6148" name="Group 17"/>
          <p:cNvGrpSpPr>
            <a:grpSpLocks/>
          </p:cNvGrpSpPr>
          <p:nvPr/>
        </p:nvGrpSpPr>
        <p:grpSpPr bwMode="auto">
          <a:xfrm>
            <a:off x="609600" y="3124200"/>
            <a:ext cx="3657600" cy="3124200"/>
            <a:chOff x="384" y="1968"/>
            <a:chExt cx="2304" cy="1968"/>
          </a:xfrm>
        </p:grpSpPr>
        <p:sp>
          <p:nvSpPr>
            <p:cNvPr id="6158" name="Text Box 7"/>
            <p:cNvSpPr txBox="1">
              <a:spLocks noChangeArrowheads="1"/>
            </p:cNvSpPr>
            <p:nvPr/>
          </p:nvSpPr>
          <p:spPr bwMode="auto">
            <a:xfrm>
              <a:off x="384" y="3264"/>
              <a:ext cx="2304" cy="672"/>
            </a:xfrm>
            <a:prstGeom prst="rect">
              <a:avLst/>
            </a:prstGeom>
            <a:solidFill>
              <a:srgbClr val="FFFFFF"/>
            </a:solidFill>
            <a:ln w="9525">
              <a:noFill/>
              <a:miter lim="800000"/>
              <a:headEnd/>
              <a:tailEnd/>
            </a:ln>
          </p:spPr>
          <p:txBody>
            <a:bodyPr/>
            <a:lstStyle/>
            <a:p>
              <a:pPr algn="ctr"/>
              <a:r>
                <a:rPr lang="en-US" sz="2000" b="1">
                  <a:latin typeface="Times New Roman" pitchFamily="18" charset="0"/>
                </a:rPr>
                <a:t>Plain Arch</a:t>
              </a:r>
              <a:endParaRPr lang="en-US" sz="2000">
                <a:latin typeface="Times New Roman" pitchFamily="18" charset="0"/>
              </a:endParaRPr>
            </a:p>
            <a:p>
              <a:pPr algn="ctr"/>
              <a:r>
                <a:rPr lang="en-US" sz="2000">
                  <a:latin typeface="Times New Roman" pitchFamily="18" charset="0"/>
                </a:rPr>
                <a:t>Ridges enter on one side and </a:t>
              </a:r>
            </a:p>
            <a:p>
              <a:pPr algn="ctr"/>
              <a:r>
                <a:rPr lang="en-US" sz="2000">
                  <a:latin typeface="Times New Roman" pitchFamily="18" charset="0"/>
                </a:rPr>
                <a:t>exit on the other side.</a:t>
              </a:r>
            </a:p>
          </p:txBody>
        </p:sp>
        <p:pic>
          <p:nvPicPr>
            <p:cNvPr id="6159" name="Picture 6" descr="plain arch"/>
            <p:cNvPicPr>
              <a:picLocks noChangeAspect="1" noChangeArrowheads="1"/>
            </p:cNvPicPr>
            <p:nvPr/>
          </p:nvPicPr>
          <p:blipFill>
            <a:blip r:embed="rId3" cstate="print"/>
            <a:srcRect/>
            <a:stretch>
              <a:fillRect/>
            </a:stretch>
          </p:blipFill>
          <p:spPr bwMode="auto">
            <a:xfrm>
              <a:off x="960" y="1968"/>
              <a:ext cx="1152" cy="1152"/>
            </a:xfrm>
            <a:prstGeom prst="rect">
              <a:avLst/>
            </a:prstGeom>
            <a:noFill/>
            <a:ln w="19050">
              <a:solidFill>
                <a:srgbClr val="000000"/>
              </a:solidFill>
              <a:miter lim="800000"/>
              <a:headEnd/>
              <a:tailEnd/>
            </a:ln>
          </p:spPr>
        </p:pic>
      </p:grpSp>
      <p:sp>
        <p:nvSpPr>
          <p:cNvPr id="6149" name="Line 8"/>
          <p:cNvSpPr>
            <a:spLocks noChangeShapeType="1"/>
          </p:cNvSpPr>
          <p:nvPr/>
        </p:nvSpPr>
        <p:spPr bwMode="auto">
          <a:xfrm>
            <a:off x="1066800" y="4343400"/>
            <a:ext cx="381000" cy="0"/>
          </a:xfrm>
          <a:prstGeom prst="line">
            <a:avLst/>
          </a:prstGeom>
          <a:noFill/>
          <a:ln w="76200">
            <a:solidFill>
              <a:srgbClr val="FF0000"/>
            </a:solidFill>
            <a:round/>
            <a:headEnd/>
            <a:tailEnd type="triangle" w="med" len="med"/>
          </a:ln>
        </p:spPr>
        <p:txBody>
          <a:bodyPr/>
          <a:lstStyle/>
          <a:p>
            <a:endParaRPr lang="en-US"/>
          </a:p>
        </p:txBody>
      </p:sp>
      <p:sp>
        <p:nvSpPr>
          <p:cNvPr id="6150" name="Line 9"/>
          <p:cNvSpPr>
            <a:spLocks noChangeShapeType="1"/>
          </p:cNvSpPr>
          <p:nvPr/>
        </p:nvSpPr>
        <p:spPr bwMode="auto">
          <a:xfrm>
            <a:off x="3429000" y="4343400"/>
            <a:ext cx="381000" cy="0"/>
          </a:xfrm>
          <a:prstGeom prst="line">
            <a:avLst/>
          </a:prstGeom>
          <a:noFill/>
          <a:ln w="76200">
            <a:solidFill>
              <a:srgbClr val="FF0000"/>
            </a:solidFill>
            <a:round/>
            <a:headEnd/>
            <a:tailEnd type="triangle" w="med" len="med"/>
          </a:ln>
        </p:spPr>
        <p:txBody>
          <a:bodyPr/>
          <a:lstStyle/>
          <a:p>
            <a:endParaRPr lang="en-US"/>
          </a:p>
        </p:txBody>
      </p:sp>
      <p:sp>
        <p:nvSpPr>
          <p:cNvPr id="6151" name="Line 13"/>
          <p:cNvSpPr>
            <a:spLocks noChangeShapeType="1"/>
          </p:cNvSpPr>
          <p:nvPr/>
        </p:nvSpPr>
        <p:spPr bwMode="auto">
          <a:xfrm>
            <a:off x="5105400" y="4343400"/>
            <a:ext cx="381000" cy="0"/>
          </a:xfrm>
          <a:prstGeom prst="line">
            <a:avLst/>
          </a:prstGeom>
          <a:noFill/>
          <a:ln w="76200">
            <a:solidFill>
              <a:srgbClr val="FF0000"/>
            </a:solidFill>
            <a:round/>
            <a:headEnd/>
            <a:tailEnd type="triangle" w="med" len="med"/>
          </a:ln>
        </p:spPr>
        <p:txBody>
          <a:bodyPr/>
          <a:lstStyle/>
          <a:p>
            <a:endParaRPr lang="en-US"/>
          </a:p>
        </p:txBody>
      </p:sp>
      <p:sp>
        <p:nvSpPr>
          <p:cNvPr id="6152" name="Line 14"/>
          <p:cNvSpPr>
            <a:spLocks noChangeShapeType="1"/>
          </p:cNvSpPr>
          <p:nvPr/>
        </p:nvSpPr>
        <p:spPr bwMode="auto">
          <a:xfrm>
            <a:off x="7467600" y="4343400"/>
            <a:ext cx="381000" cy="0"/>
          </a:xfrm>
          <a:prstGeom prst="line">
            <a:avLst/>
          </a:prstGeom>
          <a:noFill/>
          <a:ln w="76200">
            <a:solidFill>
              <a:srgbClr val="FF0000"/>
            </a:solidFill>
            <a:round/>
            <a:headEnd/>
            <a:tailEnd type="triangle" w="med" len="med"/>
          </a:ln>
        </p:spPr>
        <p:txBody>
          <a:bodyPr/>
          <a:lstStyle/>
          <a:p>
            <a:endParaRPr lang="en-US"/>
          </a:p>
        </p:txBody>
      </p:sp>
      <p:grpSp>
        <p:nvGrpSpPr>
          <p:cNvPr id="6153" name="Group 18"/>
          <p:cNvGrpSpPr>
            <a:grpSpLocks/>
          </p:cNvGrpSpPr>
          <p:nvPr/>
        </p:nvGrpSpPr>
        <p:grpSpPr bwMode="auto">
          <a:xfrm>
            <a:off x="4800600" y="2514600"/>
            <a:ext cx="3581400" cy="3733800"/>
            <a:chOff x="3024" y="1584"/>
            <a:chExt cx="2256" cy="2352"/>
          </a:xfrm>
        </p:grpSpPr>
        <p:pic>
          <p:nvPicPr>
            <p:cNvPr id="6154" name="Picture 11" descr="tented arch"/>
            <p:cNvPicPr>
              <a:picLocks noChangeAspect="1" noChangeArrowheads="1"/>
            </p:cNvPicPr>
            <p:nvPr/>
          </p:nvPicPr>
          <p:blipFill>
            <a:blip r:embed="rId4" cstate="print"/>
            <a:srcRect/>
            <a:stretch>
              <a:fillRect/>
            </a:stretch>
          </p:blipFill>
          <p:spPr bwMode="auto">
            <a:xfrm>
              <a:off x="3504" y="1968"/>
              <a:ext cx="1152" cy="1152"/>
            </a:xfrm>
            <a:prstGeom prst="rect">
              <a:avLst/>
            </a:prstGeom>
            <a:noFill/>
            <a:ln w="19050">
              <a:solidFill>
                <a:srgbClr val="000000"/>
              </a:solidFill>
              <a:miter lim="800000"/>
              <a:headEnd/>
              <a:tailEnd/>
            </a:ln>
          </p:spPr>
        </p:pic>
        <p:sp>
          <p:nvSpPr>
            <p:cNvPr id="6155" name="Text Box 12"/>
            <p:cNvSpPr txBox="1">
              <a:spLocks noChangeArrowheads="1"/>
            </p:cNvSpPr>
            <p:nvPr/>
          </p:nvSpPr>
          <p:spPr bwMode="auto">
            <a:xfrm>
              <a:off x="3024" y="3264"/>
              <a:ext cx="2208" cy="672"/>
            </a:xfrm>
            <a:prstGeom prst="rect">
              <a:avLst/>
            </a:prstGeom>
            <a:solidFill>
              <a:srgbClr val="FFFFFF"/>
            </a:solidFill>
            <a:ln w="9525">
              <a:noFill/>
              <a:miter lim="800000"/>
              <a:headEnd/>
              <a:tailEnd/>
            </a:ln>
          </p:spPr>
          <p:txBody>
            <a:bodyPr/>
            <a:lstStyle/>
            <a:p>
              <a:pPr algn="ctr"/>
              <a:r>
                <a:rPr lang="en-US" sz="2000" b="1"/>
                <a:t>Tented Arches</a:t>
              </a:r>
              <a:r>
                <a:rPr lang="en-US" sz="2000"/>
                <a:t> </a:t>
              </a:r>
            </a:p>
            <a:p>
              <a:pPr algn="ctr"/>
              <a:r>
                <a:rPr lang="en-US" sz="2000">
                  <a:latin typeface="Times New Roman" pitchFamily="18" charset="0"/>
                </a:rPr>
                <a:t>Similar to the plain arch, </a:t>
              </a:r>
            </a:p>
            <a:p>
              <a:pPr algn="ctr"/>
              <a:r>
                <a:rPr lang="en-US" sz="2000">
                  <a:latin typeface="Times New Roman" pitchFamily="18" charset="0"/>
                </a:rPr>
                <a:t>but has a spike in the center.</a:t>
              </a:r>
            </a:p>
          </p:txBody>
        </p:sp>
        <p:sp>
          <p:nvSpPr>
            <p:cNvPr id="6156" name="Line 15"/>
            <p:cNvSpPr>
              <a:spLocks noChangeShapeType="1"/>
            </p:cNvSpPr>
            <p:nvPr/>
          </p:nvSpPr>
          <p:spPr bwMode="auto">
            <a:xfrm flipV="1">
              <a:off x="4152" y="1752"/>
              <a:ext cx="96" cy="192"/>
            </a:xfrm>
            <a:prstGeom prst="line">
              <a:avLst/>
            </a:prstGeom>
            <a:noFill/>
            <a:ln w="38100">
              <a:solidFill>
                <a:schemeClr val="tx1"/>
              </a:solidFill>
              <a:round/>
              <a:headEnd type="triangle" w="med" len="med"/>
              <a:tailEnd/>
            </a:ln>
          </p:spPr>
          <p:txBody>
            <a:bodyPr/>
            <a:lstStyle/>
            <a:p>
              <a:endParaRPr lang="en-US"/>
            </a:p>
          </p:txBody>
        </p:sp>
        <p:sp>
          <p:nvSpPr>
            <p:cNvPr id="6157" name="Text Box 16"/>
            <p:cNvSpPr txBox="1">
              <a:spLocks noChangeArrowheads="1"/>
            </p:cNvSpPr>
            <p:nvPr/>
          </p:nvSpPr>
          <p:spPr bwMode="auto">
            <a:xfrm>
              <a:off x="4128" y="1584"/>
              <a:ext cx="1152" cy="231"/>
            </a:xfrm>
            <a:prstGeom prst="rect">
              <a:avLst/>
            </a:prstGeom>
            <a:noFill/>
            <a:ln w="9525">
              <a:noFill/>
              <a:miter lim="800000"/>
              <a:headEnd/>
              <a:tailEnd/>
            </a:ln>
          </p:spPr>
          <p:txBody>
            <a:bodyPr>
              <a:spAutoFit/>
            </a:bodyPr>
            <a:lstStyle/>
            <a:p>
              <a:pPr>
                <a:spcBef>
                  <a:spcPct val="50000"/>
                </a:spcBef>
              </a:pPr>
              <a:r>
                <a:rPr lang="en-US" b="1"/>
                <a:t>Spike or “tent”</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0"/>
            <a:ext cx="5638800" cy="1143000"/>
          </a:xfrm>
        </p:spPr>
        <p:txBody>
          <a:bodyPr/>
          <a:lstStyle/>
          <a:p>
            <a:pPr eaLnBrk="1" hangingPunct="1"/>
            <a:r>
              <a:rPr lang="en-US" sz="4800" b="1" smtClean="0">
                <a:latin typeface="Times New Roman" pitchFamily="18" charset="0"/>
              </a:rPr>
              <a:t>Loops</a:t>
            </a:r>
          </a:p>
        </p:txBody>
      </p:sp>
      <p:sp>
        <p:nvSpPr>
          <p:cNvPr id="7171" name="Text Box 4"/>
          <p:cNvSpPr txBox="1">
            <a:spLocks noChangeArrowheads="1"/>
          </p:cNvSpPr>
          <p:nvPr/>
        </p:nvSpPr>
        <p:spPr bwMode="auto">
          <a:xfrm>
            <a:off x="152400" y="1249363"/>
            <a:ext cx="5562600" cy="1938337"/>
          </a:xfrm>
          <a:prstGeom prst="rect">
            <a:avLst/>
          </a:prstGeom>
          <a:noFill/>
          <a:ln w="9525">
            <a:noFill/>
            <a:miter lim="800000"/>
            <a:headEnd/>
            <a:tailEnd/>
          </a:ln>
        </p:spPr>
        <p:txBody>
          <a:bodyPr>
            <a:spAutoFit/>
          </a:bodyPr>
          <a:lstStyle/>
          <a:p>
            <a:pPr>
              <a:spcBef>
                <a:spcPct val="50000"/>
              </a:spcBef>
            </a:pPr>
            <a:r>
              <a:rPr lang="en-US" sz="2400">
                <a:latin typeface="Times New Roman" pitchFamily="18" charset="0"/>
              </a:rPr>
              <a:t>Loops must have one delta and one or more ridges that enter and leave on the same side.  These patterns are named for their positions related to the radius and ulna bones, i.e. the bone the loop opening is facing towards.</a:t>
            </a:r>
          </a:p>
        </p:txBody>
      </p:sp>
      <p:grpSp>
        <p:nvGrpSpPr>
          <p:cNvPr id="7172" name="Group 34"/>
          <p:cNvGrpSpPr>
            <a:grpSpLocks/>
          </p:cNvGrpSpPr>
          <p:nvPr/>
        </p:nvGrpSpPr>
        <p:grpSpPr bwMode="auto">
          <a:xfrm>
            <a:off x="3986213" y="4224338"/>
            <a:ext cx="917575" cy="881062"/>
            <a:chOff x="4535841" y="2438400"/>
            <a:chExt cx="1102959" cy="881063"/>
          </a:xfrm>
        </p:grpSpPr>
        <p:sp>
          <p:nvSpPr>
            <p:cNvPr id="7191" name="Text Box 12"/>
            <p:cNvSpPr txBox="1">
              <a:spLocks noChangeArrowheads="1"/>
            </p:cNvSpPr>
            <p:nvPr/>
          </p:nvSpPr>
          <p:spPr bwMode="auto">
            <a:xfrm>
              <a:off x="4535841" y="2971800"/>
              <a:ext cx="1102959" cy="347663"/>
            </a:xfrm>
            <a:prstGeom prst="rect">
              <a:avLst/>
            </a:prstGeom>
            <a:solidFill>
              <a:srgbClr val="FFFFFF"/>
            </a:solidFill>
            <a:ln w="9525">
              <a:noFill/>
              <a:miter lim="800000"/>
              <a:headEnd/>
              <a:tailEnd/>
            </a:ln>
          </p:spPr>
          <p:txBody>
            <a:bodyPr/>
            <a:lstStyle/>
            <a:p>
              <a:pPr algn="ctr"/>
              <a:r>
                <a:rPr lang="en-US" b="1"/>
                <a:t>Delta</a:t>
              </a:r>
              <a:endParaRPr lang="en-US"/>
            </a:p>
          </p:txBody>
        </p:sp>
        <p:pic>
          <p:nvPicPr>
            <p:cNvPr id="7192" name="Picture 23"/>
            <p:cNvPicPr>
              <a:picLocks noChangeAspect="1" noChangeArrowheads="1"/>
            </p:cNvPicPr>
            <p:nvPr/>
          </p:nvPicPr>
          <p:blipFill>
            <a:blip r:embed="rId3" cstate="print"/>
            <a:srcRect l="20316" t="53175" r="51894" b="28224"/>
            <a:stretch>
              <a:fillRect/>
            </a:stretch>
          </p:blipFill>
          <p:spPr bwMode="auto">
            <a:xfrm>
              <a:off x="4648200" y="2438400"/>
              <a:ext cx="894715" cy="476250"/>
            </a:xfrm>
            <a:prstGeom prst="rect">
              <a:avLst/>
            </a:prstGeom>
            <a:noFill/>
            <a:ln w="9525">
              <a:noFill/>
              <a:miter lim="800000"/>
              <a:headEnd/>
              <a:tailEnd/>
            </a:ln>
          </p:spPr>
        </p:pic>
        <p:sp>
          <p:nvSpPr>
            <p:cNvPr id="25" name="Oval 24"/>
            <p:cNvSpPr/>
            <p:nvPr/>
          </p:nvSpPr>
          <p:spPr>
            <a:xfrm>
              <a:off x="4801085" y="2438400"/>
              <a:ext cx="532398" cy="5334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7" name="Oval 26"/>
          <p:cNvSpPr/>
          <p:nvPr/>
        </p:nvSpPr>
        <p:spPr>
          <a:xfrm>
            <a:off x="1333500" y="5105400"/>
            <a:ext cx="444500" cy="533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7174" name="Group 32"/>
          <p:cNvGrpSpPr>
            <a:grpSpLocks/>
          </p:cNvGrpSpPr>
          <p:nvPr/>
        </p:nvGrpSpPr>
        <p:grpSpPr bwMode="auto">
          <a:xfrm>
            <a:off x="762000" y="3810000"/>
            <a:ext cx="2921000" cy="2514600"/>
            <a:chOff x="609600" y="2819400"/>
            <a:chExt cx="3505200" cy="2514600"/>
          </a:xfrm>
        </p:grpSpPr>
        <p:pic>
          <p:nvPicPr>
            <p:cNvPr id="7188" name="Picture 8" descr="radial loop"/>
            <p:cNvPicPr>
              <a:picLocks noChangeAspect="1" noChangeArrowheads="1"/>
            </p:cNvPicPr>
            <p:nvPr/>
          </p:nvPicPr>
          <p:blipFill>
            <a:blip r:embed="rId4" cstate="print"/>
            <a:srcRect/>
            <a:stretch>
              <a:fillRect/>
            </a:stretch>
          </p:blipFill>
          <p:spPr bwMode="auto">
            <a:xfrm>
              <a:off x="1124546" y="2819400"/>
              <a:ext cx="2331644" cy="1838325"/>
            </a:xfrm>
            <a:prstGeom prst="rect">
              <a:avLst/>
            </a:prstGeom>
            <a:noFill/>
            <a:ln w="19050">
              <a:solidFill>
                <a:srgbClr val="000000"/>
              </a:solidFill>
              <a:miter lim="800000"/>
              <a:headEnd/>
              <a:tailEnd/>
            </a:ln>
          </p:spPr>
        </p:pic>
        <p:sp>
          <p:nvSpPr>
            <p:cNvPr id="7189" name="Text Box 6"/>
            <p:cNvSpPr txBox="1">
              <a:spLocks noChangeArrowheads="1"/>
            </p:cNvSpPr>
            <p:nvPr/>
          </p:nvSpPr>
          <p:spPr bwMode="auto">
            <a:xfrm>
              <a:off x="609600" y="4648200"/>
              <a:ext cx="3505200" cy="685800"/>
            </a:xfrm>
            <a:prstGeom prst="rect">
              <a:avLst/>
            </a:prstGeom>
            <a:solidFill>
              <a:srgbClr val="FFFFFF"/>
            </a:solidFill>
            <a:ln w="9525">
              <a:noFill/>
              <a:miter lim="800000"/>
              <a:headEnd/>
              <a:tailEnd/>
            </a:ln>
          </p:spPr>
          <p:txBody>
            <a:bodyPr/>
            <a:lstStyle/>
            <a:p>
              <a:pPr algn="ctr"/>
              <a:r>
                <a:rPr lang="en-US" sz="2000" b="1">
                  <a:latin typeface="Times New Roman" pitchFamily="18" charset="0"/>
                </a:rPr>
                <a:t>L – Radial Loop</a:t>
              </a:r>
            </a:p>
            <a:p>
              <a:pPr algn="ctr"/>
              <a:r>
                <a:rPr lang="en-US" sz="2000" b="1">
                  <a:latin typeface="Times New Roman" pitchFamily="18" charset="0"/>
                </a:rPr>
                <a:t>R - Ulnar Loop</a:t>
              </a:r>
              <a:endParaRPr lang="en-US" sz="2000">
                <a:latin typeface="Times New Roman" pitchFamily="18" charset="0"/>
              </a:endParaRPr>
            </a:p>
          </p:txBody>
        </p:sp>
        <p:cxnSp>
          <p:nvCxnSpPr>
            <p:cNvPr id="30" name="Straight Arrow Connector 29"/>
            <p:cNvCxnSpPr/>
            <p:nvPr/>
          </p:nvCxnSpPr>
          <p:spPr>
            <a:xfrm>
              <a:off x="3048000" y="4038600"/>
              <a:ext cx="762000" cy="4572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175" name="Group 33"/>
          <p:cNvGrpSpPr>
            <a:grpSpLocks/>
          </p:cNvGrpSpPr>
          <p:nvPr/>
        </p:nvGrpSpPr>
        <p:grpSpPr bwMode="auto">
          <a:xfrm>
            <a:off x="5207000" y="3810000"/>
            <a:ext cx="3048000" cy="2590800"/>
            <a:chOff x="6553200" y="2743200"/>
            <a:chExt cx="3657600" cy="2590800"/>
          </a:xfrm>
        </p:grpSpPr>
        <p:pic>
          <p:nvPicPr>
            <p:cNvPr id="7184" name="Picture 9" descr="ulnar loop"/>
            <p:cNvPicPr>
              <a:picLocks noChangeAspect="1" noChangeArrowheads="1"/>
            </p:cNvPicPr>
            <p:nvPr/>
          </p:nvPicPr>
          <p:blipFill>
            <a:blip r:embed="rId5" cstate="print"/>
            <a:srcRect/>
            <a:stretch>
              <a:fillRect/>
            </a:stretch>
          </p:blipFill>
          <p:spPr bwMode="auto">
            <a:xfrm>
              <a:off x="7010400" y="2743200"/>
              <a:ext cx="2560411" cy="1847850"/>
            </a:xfrm>
            <a:prstGeom prst="rect">
              <a:avLst/>
            </a:prstGeom>
            <a:noFill/>
            <a:ln w="19050">
              <a:solidFill>
                <a:srgbClr val="000000"/>
              </a:solidFill>
              <a:miter lim="800000"/>
              <a:headEnd/>
              <a:tailEnd/>
            </a:ln>
          </p:spPr>
        </p:pic>
        <p:sp>
          <p:nvSpPr>
            <p:cNvPr id="7185" name="Text Box 7"/>
            <p:cNvSpPr txBox="1">
              <a:spLocks noChangeArrowheads="1"/>
            </p:cNvSpPr>
            <p:nvPr/>
          </p:nvSpPr>
          <p:spPr bwMode="auto">
            <a:xfrm>
              <a:off x="6553200" y="4648200"/>
              <a:ext cx="3657600" cy="685800"/>
            </a:xfrm>
            <a:prstGeom prst="rect">
              <a:avLst/>
            </a:prstGeom>
            <a:solidFill>
              <a:srgbClr val="FFFFFF"/>
            </a:solidFill>
            <a:ln w="9525">
              <a:noFill/>
              <a:miter lim="800000"/>
              <a:headEnd/>
              <a:tailEnd/>
            </a:ln>
          </p:spPr>
          <p:txBody>
            <a:bodyPr/>
            <a:lstStyle/>
            <a:p>
              <a:pPr algn="ctr"/>
              <a:r>
                <a:rPr lang="en-US" sz="2000" b="1">
                  <a:latin typeface="Times New Roman" pitchFamily="18" charset="0"/>
                </a:rPr>
                <a:t>L – Ulnar Loop </a:t>
              </a:r>
            </a:p>
            <a:p>
              <a:pPr algn="ctr"/>
              <a:r>
                <a:rPr lang="en-US" sz="2000" b="1">
                  <a:latin typeface="Times New Roman" pitchFamily="18" charset="0"/>
                </a:rPr>
                <a:t>R - Radial Loop </a:t>
              </a:r>
            </a:p>
          </p:txBody>
        </p:sp>
        <p:sp>
          <p:nvSpPr>
            <p:cNvPr id="28" name="Oval 27"/>
            <p:cNvSpPr/>
            <p:nvPr/>
          </p:nvSpPr>
          <p:spPr>
            <a:xfrm>
              <a:off x="9144000" y="4038600"/>
              <a:ext cx="533400" cy="533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1" name="Straight Arrow Connector 30"/>
            <p:cNvCxnSpPr/>
            <p:nvPr/>
          </p:nvCxnSpPr>
          <p:spPr>
            <a:xfrm flipH="1">
              <a:off x="6675120" y="3886200"/>
              <a:ext cx="762000" cy="4572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176" name="Group 31"/>
          <p:cNvGrpSpPr>
            <a:grpSpLocks/>
          </p:cNvGrpSpPr>
          <p:nvPr/>
        </p:nvGrpSpPr>
        <p:grpSpPr bwMode="auto">
          <a:xfrm>
            <a:off x="6132513" y="22225"/>
            <a:ext cx="2478087" cy="3406775"/>
            <a:chOff x="6133011" y="21770"/>
            <a:chExt cx="2477589" cy="3407230"/>
          </a:xfrm>
        </p:grpSpPr>
        <p:pic>
          <p:nvPicPr>
            <p:cNvPr id="7178" name="Picture 22" descr="http://www.tooloop.com/wp-content/uploads/2013/12/Radius-Ulna-X-Ray.jpg"/>
            <p:cNvPicPr>
              <a:picLocks noChangeAspect="1" noChangeArrowheads="1"/>
            </p:cNvPicPr>
            <p:nvPr/>
          </p:nvPicPr>
          <p:blipFill>
            <a:blip r:embed="rId6" cstate="print"/>
            <a:srcRect l="378" b="8199"/>
            <a:stretch>
              <a:fillRect/>
            </a:stretch>
          </p:blipFill>
          <p:spPr bwMode="auto">
            <a:xfrm>
              <a:off x="6144029" y="76200"/>
              <a:ext cx="2466571" cy="3352800"/>
            </a:xfrm>
            <a:prstGeom prst="rect">
              <a:avLst/>
            </a:prstGeom>
            <a:noFill/>
            <a:ln w="9525">
              <a:noFill/>
              <a:miter lim="800000"/>
              <a:headEnd/>
              <a:tailEnd/>
            </a:ln>
          </p:spPr>
        </p:pic>
        <p:sp>
          <p:nvSpPr>
            <p:cNvPr id="7179" name="TextBox 20"/>
            <p:cNvSpPr txBox="1">
              <a:spLocks noChangeArrowheads="1"/>
            </p:cNvSpPr>
            <p:nvPr/>
          </p:nvSpPr>
          <p:spPr bwMode="auto">
            <a:xfrm>
              <a:off x="7591829" y="2895600"/>
              <a:ext cx="914400" cy="369332"/>
            </a:xfrm>
            <a:prstGeom prst="rect">
              <a:avLst/>
            </a:prstGeom>
            <a:noFill/>
            <a:ln w="9525">
              <a:noFill/>
              <a:miter lim="800000"/>
              <a:headEnd/>
              <a:tailEnd/>
            </a:ln>
          </p:spPr>
          <p:txBody>
            <a:bodyPr>
              <a:spAutoFit/>
            </a:bodyPr>
            <a:lstStyle/>
            <a:p>
              <a:r>
                <a:rPr lang="en-US">
                  <a:solidFill>
                    <a:srgbClr val="FF0000"/>
                  </a:solidFill>
                </a:rPr>
                <a:t>Radius</a:t>
              </a:r>
            </a:p>
          </p:txBody>
        </p:sp>
        <p:sp>
          <p:nvSpPr>
            <p:cNvPr id="7180" name="TextBox 21"/>
            <p:cNvSpPr txBox="1">
              <a:spLocks noChangeArrowheads="1"/>
            </p:cNvSpPr>
            <p:nvPr/>
          </p:nvSpPr>
          <p:spPr bwMode="auto">
            <a:xfrm>
              <a:off x="6144029" y="2526268"/>
              <a:ext cx="914400" cy="369332"/>
            </a:xfrm>
            <a:prstGeom prst="rect">
              <a:avLst/>
            </a:prstGeom>
            <a:noFill/>
            <a:ln w="9525">
              <a:noFill/>
              <a:miter lim="800000"/>
              <a:headEnd/>
              <a:tailEnd/>
            </a:ln>
          </p:spPr>
          <p:txBody>
            <a:bodyPr>
              <a:spAutoFit/>
            </a:bodyPr>
            <a:lstStyle/>
            <a:p>
              <a:r>
                <a:rPr lang="en-US" b="1">
                  <a:solidFill>
                    <a:srgbClr val="FF0000"/>
                  </a:solidFill>
                </a:rPr>
                <a:t>Ulna</a:t>
              </a:r>
            </a:p>
          </p:txBody>
        </p:sp>
        <p:cxnSp>
          <p:nvCxnSpPr>
            <p:cNvPr id="24" name="Straight Arrow Connector 23"/>
            <p:cNvCxnSpPr>
              <a:stCxn id="7179" idx="1"/>
            </p:cNvCxnSpPr>
            <p:nvPr/>
          </p:nvCxnSpPr>
          <p:spPr>
            <a:xfrm flipH="1">
              <a:off x="7286891" y="3079703"/>
              <a:ext cx="304739" cy="4445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525044" y="2927283"/>
              <a:ext cx="304739" cy="4445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183" name="TextBox 28"/>
            <p:cNvSpPr txBox="1">
              <a:spLocks noChangeArrowheads="1"/>
            </p:cNvSpPr>
            <p:nvPr/>
          </p:nvSpPr>
          <p:spPr bwMode="auto">
            <a:xfrm>
              <a:off x="6133011" y="21770"/>
              <a:ext cx="914400" cy="646331"/>
            </a:xfrm>
            <a:prstGeom prst="rect">
              <a:avLst/>
            </a:prstGeom>
            <a:noFill/>
            <a:ln w="9525">
              <a:noFill/>
              <a:miter lim="800000"/>
              <a:headEnd/>
              <a:tailEnd/>
            </a:ln>
          </p:spPr>
          <p:txBody>
            <a:bodyPr>
              <a:spAutoFit/>
            </a:bodyPr>
            <a:lstStyle/>
            <a:p>
              <a:r>
                <a:rPr lang="en-US">
                  <a:solidFill>
                    <a:srgbClr val="FF0000"/>
                  </a:solidFill>
                </a:rPr>
                <a:t>Left Hand</a:t>
              </a:r>
            </a:p>
          </p:txBody>
        </p:sp>
      </p:grpSp>
      <p:sp>
        <p:nvSpPr>
          <p:cNvPr id="7177" name="Rectangle 32"/>
          <p:cNvSpPr>
            <a:spLocks noChangeArrowheads="1"/>
          </p:cNvSpPr>
          <p:nvPr/>
        </p:nvSpPr>
        <p:spPr bwMode="auto">
          <a:xfrm>
            <a:off x="76200" y="6581775"/>
            <a:ext cx="8915400" cy="276225"/>
          </a:xfrm>
          <a:prstGeom prst="rect">
            <a:avLst/>
          </a:prstGeom>
          <a:noFill/>
          <a:ln w="9525">
            <a:noFill/>
            <a:miter lim="800000"/>
            <a:headEnd/>
            <a:tailEnd/>
          </a:ln>
        </p:spPr>
        <p:txBody>
          <a:bodyPr>
            <a:spAutoFit/>
          </a:bodyPr>
          <a:lstStyle/>
          <a:p>
            <a:pPr algn="ctr"/>
            <a:r>
              <a:rPr lang="en-US" sz="1200"/>
              <a:t>X-Ray Imagine: http://www.tooloop.com/wp-content/uploads/2013/12/Radius-Ulna-X-Ray.jpg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4800" b="1" smtClean="0">
                <a:latin typeface="Times New Roman" pitchFamily="18" charset="0"/>
              </a:rPr>
              <a:t>Whorls</a:t>
            </a:r>
          </a:p>
        </p:txBody>
      </p:sp>
      <p:sp>
        <p:nvSpPr>
          <p:cNvPr id="8195" name="Text Box 4"/>
          <p:cNvSpPr txBox="1">
            <a:spLocks noChangeArrowheads="1"/>
          </p:cNvSpPr>
          <p:nvPr/>
        </p:nvSpPr>
        <p:spPr bwMode="auto">
          <a:xfrm>
            <a:off x="304800" y="1371600"/>
            <a:ext cx="8534400" cy="1200150"/>
          </a:xfrm>
          <a:prstGeom prst="rect">
            <a:avLst/>
          </a:prstGeom>
          <a:noFill/>
          <a:ln w="9525">
            <a:noFill/>
            <a:miter lim="800000"/>
            <a:headEnd/>
            <a:tailEnd/>
          </a:ln>
        </p:spPr>
        <p:txBody>
          <a:bodyPr>
            <a:spAutoFit/>
          </a:bodyPr>
          <a:lstStyle/>
          <a:p>
            <a:pPr>
              <a:spcBef>
                <a:spcPct val="50000"/>
              </a:spcBef>
            </a:pPr>
            <a:r>
              <a:rPr lang="en-US" sz="2400">
                <a:latin typeface="Times New Roman" pitchFamily="18" charset="0"/>
              </a:rPr>
              <a:t>Whorls have at least one ridge that makes (or tends to make) a complete circuit.  They also have at least two deltas.  If a print has more than two deltas, it is most likely an accidental.</a:t>
            </a:r>
          </a:p>
        </p:txBody>
      </p:sp>
      <p:sp>
        <p:nvSpPr>
          <p:cNvPr id="8196" name="Text Box 6"/>
          <p:cNvSpPr txBox="1">
            <a:spLocks noChangeArrowheads="1"/>
          </p:cNvSpPr>
          <p:nvPr/>
        </p:nvSpPr>
        <p:spPr bwMode="auto">
          <a:xfrm>
            <a:off x="304800" y="5105400"/>
            <a:ext cx="8534400" cy="1600200"/>
          </a:xfrm>
          <a:prstGeom prst="rect">
            <a:avLst/>
          </a:prstGeom>
          <a:solidFill>
            <a:srgbClr val="FFFFFF"/>
          </a:solidFill>
          <a:ln w="9525">
            <a:noFill/>
            <a:miter lim="800000"/>
            <a:headEnd/>
            <a:tailEnd/>
          </a:ln>
        </p:spPr>
        <p:txBody>
          <a:bodyPr/>
          <a:lstStyle/>
          <a:p>
            <a:pPr algn="just"/>
            <a:r>
              <a:rPr lang="en-US" sz="2400">
                <a:latin typeface="Times New Roman" pitchFamily="18" charset="0"/>
              </a:rPr>
              <a:t>Draw a line between the two deltas in the plain and central pocket whorls. If some of the curved ridges touch the line, it is a plain whorl.  If none of the center core touches the line, it is a central pocket whorl. </a:t>
            </a:r>
          </a:p>
        </p:txBody>
      </p:sp>
      <p:pic>
        <p:nvPicPr>
          <p:cNvPr id="8197" name="Picture 8"/>
          <p:cNvPicPr>
            <a:picLocks noChangeAspect="1" noChangeArrowheads="1"/>
          </p:cNvPicPr>
          <p:nvPr/>
        </p:nvPicPr>
        <p:blipFill>
          <a:blip r:embed="rId3" cstate="print"/>
          <a:srcRect l="61249" t="42267" r="11012" b="23390"/>
          <a:stretch>
            <a:fillRect/>
          </a:stretch>
        </p:blipFill>
        <p:spPr bwMode="auto">
          <a:xfrm>
            <a:off x="4659313" y="2895600"/>
            <a:ext cx="2133600" cy="1981200"/>
          </a:xfrm>
          <a:prstGeom prst="rect">
            <a:avLst/>
          </a:prstGeom>
          <a:noFill/>
          <a:ln w="9525">
            <a:noFill/>
            <a:miter lim="800000"/>
            <a:headEnd/>
            <a:tailEnd/>
          </a:ln>
        </p:spPr>
      </p:pic>
      <p:pic>
        <p:nvPicPr>
          <p:cNvPr id="8198" name="Picture 9"/>
          <p:cNvPicPr>
            <a:picLocks noChangeAspect="1" noChangeArrowheads="1"/>
          </p:cNvPicPr>
          <p:nvPr/>
        </p:nvPicPr>
        <p:blipFill>
          <a:blip r:embed="rId3" cstate="print"/>
          <a:srcRect l="16423" t="42360" r="54520" b="23459"/>
          <a:stretch>
            <a:fillRect/>
          </a:stretch>
        </p:blipFill>
        <p:spPr bwMode="auto">
          <a:xfrm>
            <a:off x="2274888" y="2895600"/>
            <a:ext cx="2246312" cy="1981200"/>
          </a:xfrm>
          <a:prstGeom prst="rect">
            <a:avLst/>
          </a:prstGeom>
          <a:noFill/>
          <a:ln w="9525">
            <a:noFill/>
            <a:miter lim="800000"/>
            <a:headEnd/>
            <a:tailEnd/>
          </a:ln>
        </p:spPr>
      </p:pic>
      <p:sp>
        <p:nvSpPr>
          <p:cNvPr id="8199" name="Text Box 12"/>
          <p:cNvSpPr txBox="1">
            <a:spLocks noChangeArrowheads="1"/>
          </p:cNvSpPr>
          <p:nvPr/>
        </p:nvSpPr>
        <p:spPr bwMode="auto">
          <a:xfrm>
            <a:off x="609600" y="3475038"/>
            <a:ext cx="1524000" cy="830262"/>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Plain Whorl</a:t>
            </a:r>
          </a:p>
        </p:txBody>
      </p:sp>
      <p:sp>
        <p:nvSpPr>
          <p:cNvPr id="8200" name="Text Box 13"/>
          <p:cNvSpPr txBox="1">
            <a:spLocks noChangeArrowheads="1"/>
          </p:cNvSpPr>
          <p:nvPr/>
        </p:nvSpPr>
        <p:spPr bwMode="auto">
          <a:xfrm>
            <a:off x="6934200" y="3292475"/>
            <a:ext cx="1524000" cy="1200150"/>
          </a:xfrm>
          <a:prstGeom prst="rect">
            <a:avLst/>
          </a:prstGeom>
          <a:noFill/>
          <a:ln w="9525">
            <a:noFill/>
            <a:miter lim="800000"/>
            <a:headEnd/>
            <a:tailEnd/>
          </a:ln>
        </p:spPr>
        <p:txBody>
          <a:bodyPr>
            <a:spAutoFit/>
          </a:bodyPr>
          <a:lstStyle/>
          <a:p>
            <a:pPr algn="ctr">
              <a:spcBef>
                <a:spcPct val="50000"/>
              </a:spcBef>
            </a:pPr>
            <a:r>
              <a:rPr lang="en-US" sz="2400">
                <a:latin typeface="Times New Roman" pitchFamily="18" charset="0"/>
              </a:rPr>
              <a:t>Central Pocket Whorl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800" b="1" smtClean="0">
                <a:latin typeface="Times New Roman" pitchFamily="18" charset="0"/>
              </a:rPr>
              <a:t>Whorls – Part 2</a:t>
            </a:r>
          </a:p>
        </p:txBody>
      </p:sp>
      <p:grpSp>
        <p:nvGrpSpPr>
          <p:cNvPr id="2" name="Group 20"/>
          <p:cNvGrpSpPr>
            <a:grpSpLocks/>
          </p:cNvGrpSpPr>
          <p:nvPr/>
        </p:nvGrpSpPr>
        <p:grpSpPr bwMode="auto">
          <a:xfrm>
            <a:off x="4648200" y="1638300"/>
            <a:ext cx="3962400" cy="4838700"/>
            <a:chOff x="2928" y="1032"/>
            <a:chExt cx="2496" cy="3048"/>
          </a:xfrm>
        </p:grpSpPr>
        <p:pic>
          <p:nvPicPr>
            <p:cNvPr id="9231" name="Picture 7" descr="accidental whorl"/>
            <p:cNvPicPr>
              <a:picLocks noChangeAspect="1" noChangeArrowheads="1"/>
            </p:cNvPicPr>
            <p:nvPr/>
          </p:nvPicPr>
          <p:blipFill>
            <a:blip r:embed="rId3" cstate="print"/>
            <a:srcRect/>
            <a:stretch>
              <a:fillRect/>
            </a:stretch>
          </p:blipFill>
          <p:spPr bwMode="auto">
            <a:xfrm>
              <a:off x="3504" y="1416"/>
              <a:ext cx="1248" cy="1248"/>
            </a:xfrm>
            <a:prstGeom prst="rect">
              <a:avLst/>
            </a:prstGeom>
            <a:noFill/>
            <a:ln w="19050">
              <a:solidFill>
                <a:srgbClr val="000000"/>
              </a:solidFill>
              <a:miter lim="800000"/>
              <a:headEnd/>
              <a:tailEnd/>
            </a:ln>
          </p:spPr>
        </p:pic>
        <p:sp>
          <p:nvSpPr>
            <p:cNvPr id="9232" name="Text Box 9"/>
            <p:cNvSpPr txBox="1">
              <a:spLocks noChangeArrowheads="1"/>
            </p:cNvSpPr>
            <p:nvPr/>
          </p:nvSpPr>
          <p:spPr bwMode="auto">
            <a:xfrm>
              <a:off x="3120" y="1032"/>
              <a:ext cx="1920" cy="288"/>
            </a:xfrm>
            <a:prstGeom prst="rect">
              <a:avLst/>
            </a:prstGeom>
            <a:solidFill>
              <a:srgbClr val="FFFFFF"/>
            </a:solidFill>
            <a:ln w="9525">
              <a:noFill/>
              <a:miter lim="800000"/>
              <a:headEnd/>
              <a:tailEnd/>
            </a:ln>
          </p:spPr>
          <p:txBody>
            <a:bodyPr/>
            <a:lstStyle/>
            <a:p>
              <a:pPr algn="ctr"/>
              <a:r>
                <a:rPr lang="en-US" sz="2400" b="1">
                  <a:latin typeface="Times New Roman" pitchFamily="18" charset="0"/>
                </a:rPr>
                <a:t>Accidental Whorl</a:t>
              </a:r>
              <a:endParaRPr lang="en-US" sz="2400">
                <a:latin typeface="Times New Roman" pitchFamily="18" charset="0"/>
              </a:endParaRPr>
            </a:p>
          </p:txBody>
        </p:sp>
        <p:sp>
          <p:nvSpPr>
            <p:cNvPr id="9233" name="Text Box 11"/>
            <p:cNvSpPr txBox="1">
              <a:spLocks noChangeArrowheads="1"/>
            </p:cNvSpPr>
            <p:nvPr/>
          </p:nvSpPr>
          <p:spPr bwMode="auto">
            <a:xfrm>
              <a:off x="2928" y="2736"/>
              <a:ext cx="2496" cy="1344"/>
            </a:xfrm>
            <a:prstGeom prst="rect">
              <a:avLst/>
            </a:prstGeom>
            <a:solidFill>
              <a:srgbClr val="FFFFFF"/>
            </a:solidFill>
            <a:ln w="9525">
              <a:noFill/>
              <a:miter lim="800000"/>
              <a:headEnd/>
              <a:tailEnd/>
            </a:ln>
          </p:spPr>
          <p:txBody>
            <a:bodyPr/>
            <a:lstStyle/>
            <a:p>
              <a:pPr algn="just"/>
              <a:r>
                <a:rPr lang="en-US" sz="2400">
                  <a:latin typeface="Times New Roman" pitchFamily="18" charset="0"/>
                </a:rPr>
                <a:t>Accidental whorls contain two or more patterns (not including the plain arch), or does not clearly fall under any of the other categories. </a:t>
              </a:r>
            </a:p>
          </p:txBody>
        </p:sp>
      </p:grpSp>
      <p:grpSp>
        <p:nvGrpSpPr>
          <p:cNvPr id="3" name="Group 19"/>
          <p:cNvGrpSpPr>
            <a:grpSpLocks/>
          </p:cNvGrpSpPr>
          <p:nvPr/>
        </p:nvGrpSpPr>
        <p:grpSpPr bwMode="auto">
          <a:xfrm>
            <a:off x="609600" y="1638300"/>
            <a:ext cx="3581400" cy="4229100"/>
            <a:chOff x="240" y="1032"/>
            <a:chExt cx="2256" cy="2664"/>
          </a:xfrm>
        </p:grpSpPr>
        <p:sp>
          <p:nvSpPr>
            <p:cNvPr id="9221" name="Text Box 8"/>
            <p:cNvSpPr txBox="1">
              <a:spLocks noChangeArrowheads="1"/>
            </p:cNvSpPr>
            <p:nvPr/>
          </p:nvSpPr>
          <p:spPr bwMode="auto">
            <a:xfrm>
              <a:off x="384" y="1032"/>
              <a:ext cx="2016" cy="288"/>
            </a:xfrm>
            <a:prstGeom prst="rect">
              <a:avLst/>
            </a:prstGeom>
            <a:solidFill>
              <a:srgbClr val="FFFFFF"/>
            </a:solidFill>
            <a:ln w="9525">
              <a:noFill/>
              <a:miter lim="800000"/>
              <a:headEnd/>
              <a:tailEnd/>
            </a:ln>
          </p:spPr>
          <p:txBody>
            <a:bodyPr/>
            <a:lstStyle/>
            <a:p>
              <a:pPr algn="ctr"/>
              <a:r>
                <a:rPr lang="en-US" sz="2400" b="1">
                  <a:latin typeface="Times New Roman" pitchFamily="18" charset="0"/>
                </a:rPr>
                <a:t>Double Loop Whorl</a:t>
              </a:r>
              <a:endParaRPr lang="en-US" sz="2400">
                <a:latin typeface="Times New Roman" pitchFamily="18" charset="0"/>
              </a:endParaRPr>
            </a:p>
          </p:txBody>
        </p:sp>
        <p:sp>
          <p:nvSpPr>
            <p:cNvPr id="9222" name="Text Box 10"/>
            <p:cNvSpPr txBox="1">
              <a:spLocks noChangeArrowheads="1"/>
            </p:cNvSpPr>
            <p:nvPr/>
          </p:nvSpPr>
          <p:spPr bwMode="auto">
            <a:xfrm>
              <a:off x="288" y="2736"/>
              <a:ext cx="2208" cy="960"/>
            </a:xfrm>
            <a:prstGeom prst="rect">
              <a:avLst/>
            </a:prstGeom>
            <a:solidFill>
              <a:srgbClr val="FFFFFF"/>
            </a:solidFill>
            <a:ln w="9525">
              <a:noFill/>
              <a:miter lim="800000"/>
              <a:headEnd/>
              <a:tailEnd/>
            </a:ln>
          </p:spPr>
          <p:txBody>
            <a:bodyPr/>
            <a:lstStyle/>
            <a:p>
              <a:pPr algn="just"/>
              <a:r>
                <a:rPr lang="en-US" sz="2400">
                  <a:latin typeface="Times New Roman" pitchFamily="18" charset="0"/>
                </a:rPr>
                <a:t>Double loop whorls are made up of any two loops combined into one print. </a:t>
              </a:r>
            </a:p>
          </p:txBody>
        </p:sp>
        <p:grpSp>
          <p:nvGrpSpPr>
            <p:cNvPr id="9223" name="Group 18"/>
            <p:cNvGrpSpPr>
              <a:grpSpLocks/>
            </p:cNvGrpSpPr>
            <p:nvPr/>
          </p:nvGrpSpPr>
          <p:grpSpPr bwMode="auto">
            <a:xfrm>
              <a:off x="240" y="1416"/>
              <a:ext cx="1824" cy="1320"/>
              <a:chOff x="1008" y="1008"/>
              <a:chExt cx="1824" cy="1320"/>
            </a:xfrm>
          </p:grpSpPr>
          <p:pic>
            <p:nvPicPr>
              <p:cNvPr id="9224" name="Picture 6" descr="double loop whorl"/>
              <p:cNvPicPr>
                <a:picLocks noChangeAspect="1" noChangeArrowheads="1"/>
              </p:cNvPicPr>
              <p:nvPr/>
            </p:nvPicPr>
            <p:blipFill>
              <a:blip r:embed="rId4" cstate="print"/>
              <a:srcRect/>
              <a:stretch>
                <a:fillRect/>
              </a:stretch>
            </p:blipFill>
            <p:spPr bwMode="auto">
              <a:xfrm>
                <a:off x="1530" y="1008"/>
                <a:ext cx="1248" cy="1248"/>
              </a:xfrm>
              <a:prstGeom prst="rect">
                <a:avLst/>
              </a:prstGeom>
              <a:noFill/>
              <a:ln w="19050">
                <a:solidFill>
                  <a:srgbClr val="000000"/>
                </a:solidFill>
                <a:miter lim="800000"/>
                <a:headEnd/>
                <a:tailEnd/>
              </a:ln>
            </p:spPr>
          </p:pic>
          <p:grpSp>
            <p:nvGrpSpPr>
              <p:cNvPr id="9225" name="Group 12"/>
              <p:cNvGrpSpPr>
                <a:grpSpLocks/>
              </p:cNvGrpSpPr>
              <p:nvPr/>
            </p:nvGrpSpPr>
            <p:grpSpPr bwMode="auto">
              <a:xfrm>
                <a:off x="1008" y="1854"/>
                <a:ext cx="672" cy="144"/>
                <a:chOff x="1320" y="9864"/>
                <a:chExt cx="1680" cy="360"/>
              </a:xfrm>
            </p:grpSpPr>
            <p:sp>
              <p:nvSpPr>
                <p:cNvPr id="9229" name="Line 13"/>
                <p:cNvSpPr>
                  <a:spLocks noChangeShapeType="1"/>
                </p:cNvSpPr>
                <p:nvPr/>
              </p:nvSpPr>
              <p:spPr bwMode="auto">
                <a:xfrm>
                  <a:off x="2280" y="10044"/>
                  <a:ext cx="720" cy="0"/>
                </a:xfrm>
                <a:prstGeom prst="line">
                  <a:avLst/>
                </a:prstGeom>
                <a:noFill/>
                <a:ln w="76200">
                  <a:solidFill>
                    <a:srgbClr val="FF0000"/>
                  </a:solidFill>
                  <a:round/>
                  <a:headEnd/>
                  <a:tailEnd type="triangle" w="med" len="med"/>
                </a:ln>
              </p:spPr>
              <p:txBody>
                <a:bodyPr/>
                <a:lstStyle/>
                <a:p>
                  <a:endParaRPr lang="en-US"/>
                </a:p>
              </p:txBody>
            </p:sp>
            <p:sp>
              <p:nvSpPr>
                <p:cNvPr id="9230" name="Text Box 14"/>
                <p:cNvSpPr txBox="1">
                  <a:spLocks noChangeArrowheads="1"/>
                </p:cNvSpPr>
                <p:nvPr/>
              </p:nvSpPr>
              <p:spPr bwMode="auto">
                <a:xfrm>
                  <a:off x="1320" y="9864"/>
                  <a:ext cx="960" cy="360"/>
                </a:xfrm>
                <a:prstGeom prst="rect">
                  <a:avLst/>
                </a:prstGeom>
                <a:solidFill>
                  <a:srgbClr val="FFFFFF"/>
                </a:solidFill>
                <a:ln w="9525">
                  <a:noFill/>
                  <a:miter lim="800000"/>
                  <a:headEnd/>
                  <a:tailEnd/>
                </a:ln>
              </p:spPr>
              <p:txBody>
                <a:bodyPr/>
                <a:lstStyle/>
                <a:p>
                  <a:pPr algn="ctr"/>
                  <a:r>
                    <a:rPr lang="en-US" sz="1200" b="1">
                      <a:latin typeface="Times New Roman" pitchFamily="18" charset="0"/>
                    </a:rPr>
                    <a:t>Delta</a:t>
                  </a:r>
                  <a:endParaRPr lang="en-US">
                    <a:latin typeface="Times New Roman" pitchFamily="18" charset="0"/>
                  </a:endParaRPr>
                </a:p>
              </p:txBody>
            </p:sp>
          </p:grpSp>
          <p:grpSp>
            <p:nvGrpSpPr>
              <p:cNvPr id="9226" name="Group 15"/>
              <p:cNvGrpSpPr>
                <a:grpSpLocks/>
              </p:cNvGrpSpPr>
              <p:nvPr/>
            </p:nvGrpSpPr>
            <p:grpSpPr bwMode="auto">
              <a:xfrm>
                <a:off x="2400" y="1896"/>
                <a:ext cx="432" cy="432"/>
                <a:chOff x="4875" y="9864"/>
                <a:chExt cx="1080" cy="1080"/>
              </a:xfrm>
            </p:grpSpPr>
            <p:sp>
              <p:nvSpPr>
                <p:cNvPr id="9227" name="Line 16"/>
                <p:cNvSpPr>
                  <a:spLocks noChangeShapeType="1"/>
                </p:cNvSpPr>
                <p:nvPr/>
              </p:nvSpPr>
              <p:spPr bwMode="auto">
                <a:xfrm flipV="1">
                  <a:off x="5400" y="9864"/>
                  <a:ext cx="0" cy="720"/>
                </a:xfrm>
                <a:prstGeom prst="line">
                  <a:avLst/>
                </a:prstGeom>
                <a:noFill/>
                <a:ln w="76200">
                  <a:solidFill>
                    <a:srgbClr val="FF0000"/>
                  </a:solidFill>
                  <a:round/>
                  <a:headEnd/>
                  <a:tailEnd type="triangle" w="med" len="med"/>
                </a:ln>
              </p:spPr>
              <p:txBody>
                <a:bodyPr/>
                <a:lstStyle/>
                <a:p>
                  <a:endParaRPr lang="en-US"/>
                </a:p>
              </p:txBody>
            </p:sp>
            <p:sp>
              <p:nvSpPr>
                <p:cNvPr id="9228" name="Text Box 17"/>
                <p:cNvSpPr txBox="1">
                  <a:spLocks noChangeArrowheads="1"/>
                </p:cNvSpPr>
                <p:nvPr/>
              </p:nvSpPr>
              <p:spPr bwMode="auto">
                <a:xfrm>
                  <a:off x="4875" y="10584"/>
                  <a:ext cx="1080" cy="360"/>
                </a:xfrm>
                <a:prstGeom prst="rect">
                  <a:avLst/>
                </a:prstGeom>
                <a:solidFill>
                  <a:srgbClr val="FFFFFF"/>
                </a:solidFill>
                <a:ln w="9525">
                  <a:noFill/>
                  <a:miter lim="800000"/>
                  <a:headEnd/>
                  <a:tailEnd/>
                </a:ln>
              </p:spPr>
              <p:txBody>
                <a:bodyPr/>
                <a:lstStyle/>
                <a:p>
                  <a:pPr algn="ctr"/>
                  <a:r>
                    <a:rPr lang="en-US" sz="1200" b="1">
                      <a:latin typeface="Times New Roman" pitchFamily="18" charset="0"/>
                    </a:rPr>
                    <a:t>Delta</a:t>
                  </a:r>
                  <a:endParaRPr lang="en-US">
                    <a:latin typeface="Times New Roman" pitchFamily="18" charset="0"/>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9144000" cy="685800"/>
          </a:xfrm>
          <a:solidFill>
            <a:srgbClr val="FFFF00"/>
          </a:solidFill>
        </p:spPr>
        <p:txBody>
          <a:bodyPr/>
          <a:lstStyle/>
          <a:p>
            <a:pPr eaLnBrk="1" hangingPunct="1"/>
            <a:r>
              <a:rPr lang="en-US" sz="3200" b="1" smtClean="0">
                <a:latin typeface="Times New Roman" pitchFamily="18" charset="0"/>
              </a:rPr>
              <a:t>Identify each fingerprint pattern.</a:t>
            </a:r>
          </a:p>
        </p:txBody>
      </p:sp>
      <p:pic>
        <p:nvPicPr>
          <p:cNvPr id="10243" name="Picture 2" descr="fprint1.jpg"/>
          <p:cNvPicPr>
            <a:picLocks noChangeAspect="1"/>
          </p:cNvPicPr>
          <p:nvPr/>
        </p:nvPicPr>
        <p:blipFill>
          <a:blip r:embed="rId3" cstate="print"/>
          <a:srcRect l="16251" b="6667"/>
          <a:stretch>
            <a:fillRect/>
          </a:stretch>
        </p:blipFill>
        <p:spPr bwMode="auto">
          <a:xfrm>
            <a:off x="304800" y="762000"/>
            <a:ext cx="3008313" cy="3017838"/>
          </a:xfrm>
          <a:prstGeom prst="rect">
            <a:avLst/>
          </a:prstGeom>
          <a:noFill/>
          <a:ln w="19050">
            <a:solidFill>
              <a:schemeClr val="tx1"/>
            </a:solidFill>
            <a:miter lim="800000"/>
            <a:headEnd/>
            <a:tailEnd/>
          </a:ln>
        </p:spPr>
      </p:pic>
      <p:pic>
        <p:nvPicPr>
          <p:cNvPr id="10244" name="Picture 3" descr="fprint2.jpg"/>
          <p:cNvPicPr>
            <a:picLocks noChangeAspect="1"/>
          </p:cNvPicPr>
          <p:nvPr/>
        </p:nvPicPr>
        <p:blipFill>
          <a:blip r:embed="rId4" cstate="print"/>
          <a:srcRect t="21249"/>
          <a:stretch>
            <a:fillRect/>
          </a:stretch>
        </p:blipFill>
        <p:spPr bwMode="auto">
          <a:xfrm>
            <a:off x="3505200" y="2971800"/>
            <a:ext cx="2195513" cy="2765425"/>
          </a:xfrm>
          <a:prstGeom prst="rect">
            <a:avLst/>
          </a:prstGeom>
          <a:noFill/>
          <a:ln w="19050">
            <a:solidFill>
              <a:schemeClr val="tx1"/>
            </a:solidFill>
            <a:miter lim="800000"/>
            <a:headEnd/>
            <a:tailEnd/>
          </a:ln>
        </p:spPr>
      </p:pic>
      <p:pic>
        <p:nvPicPr>
          <p:cNvPr id="10245" name="Picture 5" descr="arch_h.jpg"/>
          <p:cNvPicPr>
            <a:picLocks noChangeAspect="1"/>
          </p:cNvPicPr>
          <p:nvPr/>
        </p:nvPicPr>
        <p:blipFill>
          <a:blip r:embed="rId5" cstate="print"/>
          <a:srcRect l="3125" t="3333" r="6250" b="3333"/>
          <a:stretch>
            <a:fillRect/>
          </a:stretch>
        </p:blipFill>
        <p:spPr bwMode="auto">
          <a:xfrm>
            <a:off x="6324600" y="4343400"/>
            <a:ext cx="2209800" cy="2133600"/>
          </a:xfrm>
          <a:prstGeom prst="rect">
            <a:avLst/>
          </a:prstGeom>
          <a:noFill/>
          <a:ln w="19050">
            <a:solidFill>
              <a:schemeClr val="tx1"/>
            </a:solidFill>
            <a:miter lim="800000"/>
            <a:headEnd/>
            <a:tailEnd/>
          </a:ln>
        </p:spPr>
      </p:pic>
      <p:pic>
        <p:nvPicPr>
          <p:cNvPr id="10246" name="Picture 7" descr="fprint6.jpg"/>
          <p:cNvPicPr>
            <a:picLocks noChangeAspect="1"/>
          </p:cNvPicPr>
          <p:nvPr/>
        </p:nvPicPr>
        <p:blipFill>
          <a:blip r:embed="rId6" cstate="print"/>
          <a:srcRect t="7500" b="18750"/>
          <a:stretch>
            <a:fillRect/>
          </a:stretch>
        </p:blipFill>
        <p:spPr bwMode="auto">
          <a:xfrm>
            <a:off x="5943600" y="762000"/>
            <a:ext cx="3017838" cy="2967038"/>
          </a:xfrm>
          <a:prstGeom prst="rect">
            <a:avLst/>
          </a:prstGeom>
          <a:noFill/>
          <a:ln w="19050">
            <a:solidFill>
              <a:schemeClr val="tx1"/>
            </a:solidFill>
            <a:miter lim="800000"/>
            <a:headEnd/>
            <a:tailEnd/>
          </a:ln>
        </p:spPr>
      </p:pic>
      <p:pic>
        <p:nvPicPr>
          <p:cNvPr id="10247" name="Picture 8" descr="t_arch_h.jpg"/>
          <p:cNvPicPr>
            <a:picLocks noChangeAspect="1"/>
          </p:cNvPicPr>
          <p:nvPr/>
        </p:nvPicPr>
        <p:blipFill>
          <a:blip r:embed="rId7" cstate="print"/>
          <a:srcRect l="3125" t="3333" r="6250" b="3333"/>
          <a:stretch>
            <a:fillRect/>
          </a:stretch>
        </p:blipFill>
        <p:spPr bwMode="auto">
          <a:xfrm>
            <a:off x="609600" y="4343400"/>
            <a:ext cx="2209800" cy="2133600"/>
          </a:xfrm>
          <a:prstGeom prst="rect">
            <a:avLst/>
          </a:prstGeom>
          <a:noFill/>
          <a:ln w="19050">
            <a:solidFill>
              <a:schemeClr val="tx1"/>
            </a:solidFill>
            <a:miter lim="800000"/>
            <a:headEnd/>
            <a:tailEnd/>
          </a:ln>
        </p:spPr>
      </p:pic>
      <p:sp>
        <p:nvSpPr>
          <p:cNvPr id="13" name="Rectangle 12"/>
          <p:cNvSpPr/>
          <p:nvPr/>
        </p:nvSpPr>
        <p:spPr>
          <a:xfrm rot="1065635">
            <a:off x="4100117" y="1040119"/>
            <a:ext cx="1069525" cy="1569660"/>
          </a:xfrm>
          <a:prstGeom prst="rect">
            <a:avLst/>
          </a:prstGeom>
          <a:noFill/>
        </p:spPr>
        <p:txBody>
          <a:bodyPr wrap="none">
            <a:spAutoFit/>
          </a:bodyPr>
          <a:lstStyle/>
          <a:p>
            <a:pPr algn="ctr">
              <a:defRPr/>
            </a:pPr>
            <a:r>
              <a:rPr lang="en-US" sz="9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Engravers MT" pitchFamily="18" charset="0"/>
              </a:rPr>
              <a:t>?</a:t>
            </a:r>
          </a:p>
        </p:txBody>
      </p:sp>
      <p:sp>
        <p:nvSpPr>
          <p:cNvPr id="14" name="Rectangle 13"/>
          <p:cNvSpPr/>
          <p:nvPr/>
        </p:nvSpPr>
        <p:spPr>
          <a:xfrm>
            <a:off x="228600" y="3048000"/>
            <a:ext cx="685800" cy="830997"/>
          </a:xfrm>
          <a:prstGeom prst="rect">
            <a:avLst/>
          </a:prstGeom>
          <a:solidFill>
            <a:srgbClr val="FFFF00"/>
          </a:solidFill>
        </p:spPr>
        <p:txBody>
          <a:bodyPr>
            <a:spAutoFit/>
          </a:bodyPr>
          <a:lstStyle/>
          <a:p>
            <a:pPr algn="ctr">
              <a:defRPr/>
            </a:pPr>
            <a:r>
              <a:rPr 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latin typeface="Engravers MT" pitchFamily="18" charset="0"/>
              </a:rPr>
              <a:t>A</a:t>
            </a:r>
          </a:p>
        </p:txBody>
      </p:sp>
      <p:sp>
        <p:nvSpPr>
          <p:cNvPr id="16" name="Rectangle 15"/>
          <p:cNvSpPr/>
          <p:nvPr/>
        </p:nvSpPr>
        <p:spPr>
          <a:xfrm>
            <a:off x="8305800" y="3048000"/>
            <a:ext cx="685800" cy="830997"/>
          </a:xfrm>
          <a:prstGeom prst="rect">
            <a:avLst/>
          </a:prstGeom>
          <a:solidFill>
            <a:srgbClr val="FFFF00"/>
          </a:solidFill>
        </p:spPr>
        <p:txBody>
          <a:bodyPr>
            <a:spAutoFit/>
          </a:bodyPr>
          <a:lstStyle/>
          <a:p>
            <a:pPr algn="ctr">
              <a:defRPr/>
            </a:pPr>
            <a:r>
              <a:rPr 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latin typeface="Engravers MT" pitchFamily="18" charset="0"/>
              </a:rPr>
              <a:t>B</a:t>
            </a:r>
          </a:p>
        </p:txBody>
      </p:sp>
      <p:sp>
        <p:nvSpPr>
          <p:cNvPr id="17" name="Rectangle 16"/>
          <p:cNvSpPr/>
          <p:nvPr/>
        </p:nvSpPr>
        <p:spPr>
          <a:xfrm>
            <a:off x="3352800" y="5181600"/>
            <a:ext cx="685800" cy="830997"/>
          </a:xfrm>
          <a:prstGeom prst="rect">
            <a:avLst/>
          </a:prstGeom>
          <a:solidFill>
            <a:srgbClr val="FFFF00"/>
          </a:solidFill>
        </p:spPr>
        <p:txBody>
          <a:bodyPr>
            <a:spAutoFit/>
          </a:bodyPr>
          <a:lstStyle/>
          <a:p>
            <a:pPr algn="ctr">
              <a:defRPr/>
            </a:pPr>
            <a:r>
              <a:rPr 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latin typeface="Engravers MT" pitchFamily="18" charset="0"/>
              </a:rPr>
              <a:t>C</a:t>
            </a:r>
          </a:p>
        </p:txBody>
      </p:sp>
      <p:sp>
        <p:nvSpPr>
          <p:cNvPr id="18" name="Rectangle 17"/>
          <p:cNvSpPr/>
          <p:nvPr/>
        </p:nvSpPr>
        <p:spPr>
          <a:xfrm>
            <a:off x="381000" y="5867400"/>
            <a:ext cx="685800" cy="830997"/>
          </a:xfrm>
          <a:prstGeom prst="rect">
            <a:avLst/>
          </a:prstGeom>
          <a:solidFill>
            <a:srgbClr val="FFFF00"/>
          </a:solidFill>
        </p:spPr>
        <p:txBody>
          <a:bodyPr>
            <a:spAutoFit/>
          </a:bodyPr>
          <a:lstStyle/>
          <a:p>
            <a:pPr algn="ctr">
              <a:defRPr/>
            </a:pPr>
            <a:r>
              <a:rPr 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latin typeface="Engravers MT" pitchFamily="18" charset="0"/>
              </a:rPr>
              <a:t>D</a:t>
            </a:r>
          </a:p>
        </p:txBody>
      </p:sp>
      <p:sp>
        <p:nvSpPr>
          <p:cNvPr id="19" name="Rectangle 18"/>
          <p:cNvSpPr/>
          <p:nvPr/>
        </p:nvSpPr>
        <p:spPr>
          <a:xfrm>
            <a:off x="8001000" y="5791200"/>
            <a:ext cx="685800" cy="830997"/>
          </a:xfrm>
          <a:prstGeom prst="rect">
            <a:avLst/>
          </a:prstGeom>
          <a:solidFill>
            <a:srgbClr val="FFFF00"/>
          </a:solidFill>
        </p:spPr>
        <p:txBody>
          <a:bodyPr>
            <a:spAutoFit/>
          </a:bodyPr>
          <a:lstStyle/>
          <a:p>
            <a:pPr algn="ctr">
              <a:defRPr/>
            </a:pPr>
            <a:r>
              <a:rPr 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latin typeface="Engravers MT" pitchFamily="18" charset="0"/>
              </a:rPr>
              <a:t>E</a:t>
            </a:r>
          </a:p>
        </p:txBody>
      </p:sp>
      <p:sp>
        <p:nvSpPr>
          <p:cNvPr id="10254" name="TextBox 19"/>
          <p:cNvSpPr txBox="1">
            <a:spLocks noChangeArrowheads="1"/>
          </p:cNvSpPr>
          <p:nvPr/>
        </p:nvSpPr>
        <p:spPr bwMode="auto">
          <a:xfrm>
            <a:off x="4010025" y="5791200"/>
            <a:ext cx="1524000" cy="381000"/>
          </a:xfrm>
          <a:prstGeom prst="rect">
            <a:avLst/>
          </a:prstGeom>
          <a:noFill/>
          <a:ln w="9525">
            <a:noFill/>
            <a:miter lim="800000"/>
            <a:headEnd/>
            <a:tailEnd/>
          </a:ln>
        </p:spPr>
        <p:txBody>
          <a:bodyPr>
            <a:spAutoFit/>
          </a:bodyPr>
          <a:lstStyle/>
          <a:p>
            <a:pPr algn="ctr"/>
            <a:r>
              <a:rPr lang="en-US"/>
              <a:t>Right Hand</a:t>
            </a:r>
          </a:p>
        </p:txBody>
      </p:sp>
      <p:sp>
        <p:nvSpPr>
          <p:cNvPr id="10255" name="TextBox 20"/>
          <p:cNvSpPr txBox="1">
            <a:spLocks noChangeArrowheads="1"/>
          </p:cNvSpPr>
          <p:nvPr/>
        </p:nvSpPr>
        <p:spPr bwMode="auto">
          <a:xfrm>
            <a:off x="914400" y="3810000"/>
            <a:ext cx="1524000" cy="381000"/>
          </a:xfrm>
          <a:prstGeom prst="rect">
            <a:avLst/>
          </a:prstGeom>
          <a:noFill/>
          <a:ln w="9525">
            <a:noFill/>
            <a:miter lim="800000"/>
            <a:headEnd/>
            <a:tailEnd/>
          </a:ln>
        </p:spPr>
        <p:txBody>
          <a:bodyPr>
            <a:spAutoFit/>
          </a:bodyPr>
          <a:lstStyle/>
          <a:p>
            <a:pPr algn="ctr"/>
            <a:r>
              <a:rPr lang="en-US"/>
              <a:t>Left Hand</a:t>
            </a:r>
          </a:p>
        </p:txBody>
      </p:sp>
      <p:sp>
        <p:nvSpPr>
          <p:cNvPr id="10256" name="TextBox 21"/>
          <p:cNvSpPr txBox="1">
            <a:spLocks noChangeArrowheads="1"/>
          </p:cNvSpPr>
          <p:nvPr/>
        </p:nvSpPr>
        <p:spPr bwMode="auto">
          <a:xfrm>
            <a:off x="6172200" y="6477000"/>
            <a:ext cx="1524000" cy="381000"/>
          </a:xfrm>
          <a:prstGeom prst="rect">
            <a:avLst/>
          </a:prstGeom>
          <a:noFill/>
          <a:ln w="9525">
            <a:noFill/>
            <a:miter lim="800000"/>
            <a:headEnd/>
            <a:tailEnd/>
          </a:ln>
        </p:spPr>
        <p:txBody>
          <a:bodyPr>
            <a:spAutoFit/>
          </a:bodyPr>
          <a:lstStyle/>
          <a:p>
            <a:pPr algn="ctr"/>
            <a:r>
              <a:rPr lang="en-US"/>
              <a:t>Left Hand</a:t>
            </a:r>
          </a:p>
        </p:txBody>
      </p:sp>
      <p:sp>
        <p:nvSpPr>
          <p:cNvPr id="10257" name="TextBox 22"/>
          <p:cNvSpPr txBox="1">
            <a:spLocks noChangeArrowheads="1"/>
          </p:cNvSpPr>
          <p:nvPr/>
        </p:nvSpPr>
        <p:spPr bwMode="auto">
          <a:xfrm>
            <a:off x="6553200" y="3733800"/>
            <a:ext cx="1524000" cy="381000"/>
          </a:xfrm>
          <a:prstGeom prst="rect">
            <a:avLst/>
          </a:prstGeom>
          <a:noFill/>
          <a:ln w="9525">
            <a:noFill/>
            <a:miter lim="800000"/>
            <a:headEnd/>
            <a:tailEnd/>
          </a:ln>
        </p:spPr>
        <p:txBody>
          <a:bodyPr>
            <a:spAutoFit/>
          </a:bodyPr>
          <a:lstStyle/>
          <a:p>
            <a:pPr algn="ctr"/>
            <a:r>
              <a:rPr lang="en-US"/>
              <a:t>Right Hand</a:t>
            </a:r>
          </a:p>
        </p:txBody>
      </p:sp>
      <p:sp>
        <p:nvSpPr>
          <p:cNvPr id="10258" name="TextBox 23"/>
          <p:cNvSpPr txBox="1">
            <a:spLocks noChangeArrowheads="1"/>
          </p:cNvSpPr>
          <p:nvPr/>
        </p:nvSpPr>
        <p:spPr bwMode="auto">
          <a:xfrm>
            <a:off x="1295400" y="6477000"/>
            <a:ext cx="1524000" cy="381000"/>
          </a:xfrm>
          <a:prstGeom prst="rect">
            <a:avLst/>
          </a:prstGeom>
          <a:noFill/>
          <a:ln w="9525">
            <a:noFill/>
            <a:miter lim="800000"/>
            <a:headEnd/>
            <a:tailEnd/>
          </a:ln>
        </p:spPr>
        <p:txBody>
          <a:bodyPr>
            <a:spAutoFit/>
          </a:bodyPr>
          <a:lstStyle/>
          <a:p>
            <a:pPr algn="ctr"/>
            <a:r>
              <a:rPr lang="en-US"/>
              <a:t>Right Hand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648</Words>
  <Application>Microsoft Office PowerPoint</Application>
  <PresentationFormat>Overhead</PresentationFormat>
  <Paragraphs>94</Paragraphs>
  <Slides>11</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Times New Roman</vt:lpstr>
      <vt:lpstr>Default Design</vt:lpstr>
      <vt:lpstr>Slide 1</vt:lpstr>
      <vt:lpstr>Fingerprint Principles</vt:lpstr>
      <vt:lpstr>Fingerprint Classes</vt:lpstr>
      <vt:lpstr>Interesting Info</vt:lpstr>
      <vt:lpstr>Arches</vt:lpstr>
      <vt:lpstr>Loops</vt:lpstr>
      <vt:lpstr>Whorls</vt:lpstr>
      <vt:lpstr>Whorls – Part 2</vt:lpstr>
      <vt:lpstr>Identify each fingerprint pattern.</vt:lpstr>
      <vt:lpstr>Slide 10</vt:lpstr>
      <vt:lpstr>Directions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Tracy Trimpe</dc:creator>
  <cp:lastModifiedBy>phillste</cp:lastModifiedBy>
  <cp:revision>51</cp:revision>
  <dcterms:created xsi:type="dcterms:W3CDTF">2006-07-30T21:12:42Z</dcterms:created>
  <dcterms:modified xsi:type="dcterms:W3CDTF">2016-02-04T15:37:42Z</dcterms:modified>
</cp:coreProperties>
</file>